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5"/>
  </p:notesMasterIdLst>
  <p:handoutMasterIdLst>
    <p:handoutMasterId r:id="rId16"/>
  </p:handoutMasterIdLst>
  <p:sldIdLst>
    <p:sldId id="439" r:id="rId2"/>
    <p:sldId id="437" r:id="rId3"/>
    <p:sldId id="440" r:id="rId4"/>
    <p:sldId id="438" r:id="rId5"/>
    <p:sldId id="340" r:id="rId6"/>
    <p:sldId id="441" r:id="rId7"/>
    <p:sldId id="442" r:id="rId8"/>
    <p:sldId id="445" r:id="rId9"/>
    <p:sldId id="446" r:id="rId10"/>
    <p:sldId id="447" r:id="rId11"/>
    <p:sldId id="444" r:id="rId12"/>
    <p:sldId id="448" r:id="rId13"/>
    <p:sldId id="42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A8FAC3"/>
    <a:srgbClr val="FF3300"/>
    <a:srgbClr val="3ADE65"/>
    <a:srgbClr val="66FF66"/>
    <a:srgbClr val="E4FBE3"/>
    <a:srgbClr val="E4FAF0"/>
    <a:srgbClr val="E3FBF0"/>
    <a:srgbClr val="CCFF66"/>
    <a:srgbClr val="1FB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6" autoAdjust="0"/>
    <p:restoredTop sz="90012" autoAdjust="0"/>
  </p:normalViewPr>
  <p:slideViewPr>
    <p:cSldViewPr snapToGrid="0">
      <p:cViewPr varScale="1">
        <p:scale>
          <a:sx n="94" d="100"/>
          <a:sy n="94" d="100"/>
        </p:scale>
        <p:origin x="1242" y="120"/>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DA58-EF8A-47E8-9216-2A88EE1EB9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3E4475-4042-4DA5-AB5C-619250437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C9F61F-59B1-4427-B71F-931B8CC5DC9B}" type="datetimeFigureOut">
              <a:rPr lang="en-US" smtClean="0"/>
              <a:pPr/>
              <a:t>5/17/2024</a:t>
            </a:fld>
            <a:endParaRPr lang="en-US"/>
          </a:p>
        </p:txBody>
      </p:sp>
      <p:sp>
        <p:nvSpPr>
          <p:cNvPr id="4" name="Footer Placeholder 3">
            <a:extLst>
              <a:ext uri="{FF2B5EF4-FFF2-40B4-BE49-F238E27FC236}">
                <a16:creationId xmlns:a16="http://schemas.microsoft.com/office/drawing/2014/main" id="{A081972B-3BB6-4A11-84AD-80DC837BE1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DA07C1-131B-433F-AFC7-A353BD1D45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C50773-61EE-4313-A8FC-D41CA321EC1F}" type="slidenum">
              <a:rPr lang="en-US" smtClean="0"/>
              <a:pPr/>
              <a:t>‹#›</a:t>
            </a:fld>
            <a:endParaRPr lang="en-US"/>
          </a:p>
        </p:txBody>
      </p:sp>
    </p:spTree>
    <p:extLst>
      <p:ext uri="{BB962C8B-B14F-4D97-AF65-F5344CB8AC3E}">
        <p14:creationId xmlns:p14="http://schemas.microsoft.com/office/powerpoint/2010/main" val="2799515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C571F-F0BD-4B54-9A8B-E00055C42C5A}" type="datetimeFigureOut">
              <a:rPr lang="en-US" smtClean="0"/>
              <a:pPr/>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403C7-BB2F-42E1-8611-7B4121E39DAB}" type="slidenum">
              <a:rPr lang="en-US" smtClean="0"/>
              <a:pPr/>
              <a:t>‹#›</a:t>
            </a:fld>
            <a:endParaRPr lang="en-US"/>
          </a:p>
        </p:txBody>
      </p:sp>
    </p:spTree>
    <p:extLst>
      <p:ext uri="{BB962C8B-B14F-4D97-AF65-F5344CB8AC3E}">
        <p14:creationId xmlns:p14="http://schemas.microsoft.com/office/powerpoint/2010/main" val="344625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D403C7-BB2F-42E1-8611-7B4121E39DAB}" type="slidenum">
              <a:rPr lang="en-US" smtClean="0"/>
              <a:pPr/>
              <a:t>1</a:t>
            </a:fld>
            <a:endParaRPr lang="en-US"/>
          </a:p>
        </p:txBody>
      </p:sp>
    </p:spTree>
    <p:extLst>
      <p:ext uri="{BB962C8B-B14F-4D97-AF65-F5344CB8AC3E}">
        <p14:creationId xmlns:p14="http://schemas.microsoft.com/office/powerpoint/2010/main" val="1419483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10</a:t>
            </a:fld>
            <a:endParaRPr lang="en-US"/>
          </a:p>
        </p:txBody>
      </p:sp>
    </p:spTree>
    <p:extLst>
      <p:ext uri="{BB962C8B-B14F-4D97-AF65-F5344CB8AC3E}">
        <p14:creationId xmlns:p14="http://schemas.microsoft.com/office/powerpoint/2010/main" val="785413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11</a:t>
            </a:fld>
            <a:endParaRPr lang="en-US"/>
          </a:p>
        </p:txBody>
      </p:sp>
    </p:spTree>
    <p:extLst>
      <p:ext uri="{BB962C8B-B14F-4D97-AF65-F5344CB8AC3E}">
        <p14:creationId xmlns:p14="http://schemas.microsoft.com/office/powerpoint/2010/main" val="75809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12</a:t>
            </a:fld>
            <a:endParaRPr lang="en-US"/>
          </a:p>
        </p:txBody>
      </p:sp>
    </p:spTree>
    <p:extLst>
      <p:ext uri="{BB962C8B-B14F-4D97-AF65-F5344CB8AC3E}">
        <p14:creationId xmlns:p14="http://schemas.microsoft.com/office/powerpoint/2010/main" val="2516992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13</a:t>
            </a:fld>
            <a:endParaRPr lang="en-US"/>
          </a:p>
        </p:txBody>
      </p:sp>
    </p:spTree>
    <p:extLst>
      <p:ext uri="{BB962C8B-B14F-4D97-AF65-F5344CB8AC3E}">
        <p14:creationId xmlns:p14="http://schemas.microsoft.com/office/powerpoint/2010/main" val="279978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2</a:t>
            </a:fld>
            <a:endParaRPr lang="en-US"/>
          </a:p>
        </p:txBody>
      </p:sp>
    </p:spTree>
    <p:extLst>
      <p:ext uri="{BB962C8B-B14F-4D97-AF65-F5344CB8AC3E}">
        <p14:creationId xmlns:p14="http://schemas.microsoft.com/office/powerpoint/2010/main" val="1395229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Despite advancements in understanding PM2.5 dynamics, there remains a gap in research concerning the specific impacts of extreme weather events on particulate matter dynamics.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This study seeks to address this gap by investigating the influence of weather patterns, such as heavy rain, snowfall, and heatwaves, on PM2.5 concentrations, aiming to enhance our understanding of the interaction between weather events and air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highlight>
                <a:srgbClr val="FFFFFF"/>
              </a:highlight>
              <a:latin typeface="Söhne"/>
            </a:endParaRPr>
          </a:p>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3</a:t>
            </a:fld>
            <a:endParaRPr lang="en-US"/>
          </a:p>
        </p:txBody>
      </p:sp>
    </p:spTree>
    <p:extLst>
      <p:ext uri="{BB962C8B-B14F-4D97-AF65-F5344CB8AC3E}">
        <p14:creationId xmlns:p14="http://schemas.microsoft.com/office/powerpoint/2010/main" val="336377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4</a:t>
            </a:fld>
            <a:endParaRPr lang="en-US"/>
          </a:p>
        </p:txBody>
      </p:sp>
    </p:spTree>
    <p:extLst>
      <p:ext uri="{BB962C8B-B14F-4D97-AF65-F5344CB8AC3E}">
        <p14:creationId xmlns:p14="http://schemas.microsoft.com/office/powerpoint/2010/main" val="295116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5</a:t>
            </a:fld>
            <a:endParaRPr lang="en-US"/>
          </a:p>
        </p:txBody>
      </p:sp>
    </p:spTree>
    <p:extLst>
      <p:ext uri="{BB962C8B-B14F-4D97-AF65-F5344CB8AC3E}">
        <p14:creationId xmlns:p14="http://schemas.microsoft.com/office/powerpoint/2010/main" val="132074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download tool gives data for individual sensor. Used pandas to do data manipulation and combining </a:t>
            </a:r>
            <a:r>
              <a:rPr lang="en-US" dirty="0" err="1"/>
              <a:t>csvs</a:t>
            </a:r>
            <a:r>
              <a:rPr lang="en-US" dirty="0"/>
              <a:t> on a standard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sensors within 5 miles of Minneapolis neighborhood included </a:t>
            </a:r>
          </a:p>
          <a:p>
            <a:pPr algn="just">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Two conditions while cleaning the data. </a:t>
            </a:r>
            <a:endParaRPr lang="en-PK"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Average &lt; 500 </a:t>
            </a:r>
            <a:r>
              <a:rPr lang="en-PK" sz="18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µg/m³</a:t>
            </a:r>
            <a:endParaRPr lang="en-PK"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Highest &lt; 1004</a:t>
            </a:r>
            <a:r>
              <a:rPr lang="en-PK" sz="18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µg/m³</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(reported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Tiruppur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India)</a:t>
            </a:r>
            <a:endParaRPr lang="en-PK"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D403C7-BB2F-42E1-8611-7B4121E39DAB}" type="slidenum">
              <a:rPr lang="en-US" smtClean="0"/>
              <a:pPr/>
              <a:t>6</a:t>
            </a:fld>
            <a:endParaRPr lang="en-US"/>
          </a:p>
        </p:txBody>
      </p:sp>
    </p:spTree>
    <p:extLst>
      <p:ext uri="{BB962C8B-B14F-4D97-AF65-F5344CB8AC3E}">
        <p14:creationId xmlns:p14="http://schemas.microsoft.com/office/powerpoint/2010/main" val="140774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Reason for different data points: new sensors added by Purple Air over the time!</a:t>
            </a: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7</a:t>
            </a:fld>
            <a:endParaRPr lang="en-US"/>
          </a:p>
        </p:txBody>
      </p:sp>
    </p:spTree>
    <p:extLst>
      <p:ext uri="{BB962C8B-B14F-4D97-AF65-F5344CB8AC3E}">
        <p14:creationId xmlns:p14="http://schemas.microsoft.com/office/powerpoint/2010/main" val="333119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0D0D0D"/>
                </a:solidFill>
                <a:effectLst/>
                <a:highlight>
                  <a:srgbClr val="FFFFFF"/>
                </a:highlight>
                <a:latin typeface="Söhne"/>
              </a:rPr>
              <a:t>(0, 0.05]: 'Very Close’  -  (0.05, 0.2]: 'Close’  -  (0.2, 0.5]: 'Moderate’  -  (0.5, 1]: 'Far’  -  (1, ∞): 'Very Far’  ---&gt; Distance is in miles</a:t>
            </a:r>
          </a:p>
          <a:p>
            <a:pPr algn="l">
              <a:buFont typeface="Arial" panose="020B0604020202020204" pitchFamily="34" charset="0"/>
              <a:buNone/>
            </a:pPr>
            <a:endParaRPr lang="en-US" b="0" i="0" dirty="0">
              <a:solidFill>
                <a:srgbClr val="0D0D0D"/>
              </a:solidFill>
              <a:effectLst/>
              <a:highlight>
                <a:srgbClr val="FFFFFF"/>
              </a:highlight>
              <a:latin typeface="Söhne"/>
            </a:endParaRPr>
          </a:p>
        </p:txBody>
      </p:sp>
      <p:sp>
        <p:nvSpPr>
          <p:cNvPr id="4" name="Slide Number Placeholder 3"/>
          <p:cNvSpPr>
            <a:spLocks noGrp="1"/>
          </p:cNvSpPr>
          <p:nvPr>
            <p:ph type="sldNum" sz="quarter" idx="5"/>
          </p:nvPr>
        </p:nvSpPr>
        <p:spPr/>
        <p:txBody>
          <a:bodyPr/>
          <a:lstStyle/>
          <a:p>
            <a:fld id="{10D403C7-BB2F-42E1-8611-7B4121E39DAB}" type="slidenum">
              <a:rPr lang="en-US" smtClean="0"/>
              <a:pPr/>
              <a:t>8</a:t>
            </a:fld>
            <a:endParaRPr lang="en-US"/>
          </a:p>
        </p:txBody>
      </p:sp>
    </p:spTree>
    <p:extLst>
      <p:ext uri="{BB962C8B-B14F-4D97-AF65-F5344CB8AC3E}">
        <p14:creationId xmlns:p14="http://schemas.microsoft.com/office/powerpoint/2010/main" val="373872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Understanding the correlation between social vulnerability and PM2.5 concentrations is crucial for identifying disparities, prioritizing public health interventions, informing policy decisions, and engaging communities in environmental advocacy efforts.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While statistically significant, the strength of this correlation is relatively low, implying that other factors beyond social vulnerability may have a more pronounced impact on air quality in Minneapolis.</a:t>
            </a: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9</a:t>
            </a:fld>
            <a:endParaRPr lang="en-US"/>
          </a:p>
        </p:txBody>
      </p:sp>
    </p:spTree>
    <p:extLst>
      <p:ext uri="{BB962C8B-B14F-4D97-AF65-F5344CB8AC3E}">
        <p14:creationId xmlns:p14="http://schemas.microsoft.com/office/powerpoint/2010/main" val="183610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1ABC3D0-4D81-4A4B-AC4B-A30ED1096255}" type="datetime1">
              <a:rPr lang="en-US" smtClean="0"/>
              <a:t>5/17/2024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1709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BB4B7D-5538-46E4-9675-EB5F5E684938}" type="datetime1">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5983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F8D84D-AB27-44E8-802E-06C1A60AB040}" type="datetime1">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7238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B5DB7-89FA-446A-9942-ED7B2D2C4594}" type="datetime1">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7333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613256-3117-4683-B8DE-20CF4F3438A4}" type="datetime1">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5867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0EA60C-CA89-435C-B5A9-7AE5927268B5}" type="datetime1">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0196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261BE9-C3F2-49F0-BAF4-54C61660B801}" type="datetime1">
              <a:rPr lang="en-US" smtClean="0"/>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46895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208CF2-979B-431C-A290-26121705A508}" type="datetime1">
              <a:rPr lang="en-US" smtClean="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5624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88C65-F0BB-462F-985F-58C7E02FAC70}" type="datetime1">
              <a:rPr lang="en-US" smtClean="0"/>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6263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DE79FE64-AEA5-4D90-99D1-0299F19AF645}" type="datetime1">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1303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E1B40221-7831-44C0-9E30-0D23029E9F9C}" type="datetime1">
              <a:rPr lang="en-US" smtClean="0"/>
              <a:t>5/17/2024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5552773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87D743F-955A-4208-B073-EE4894CFCAFF}" type="datetime1">
              <a:rPr lang="en-US" smtClean="0"/>
              <a:t>5/17/2024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11534776" y="13063"/>
            <a:ext cx="513805" cy="499533"/>
          </a:xfrm>
          <a:prstGeom prst="rect">
            <a:avLst/>
          </a:prstGeom>
        </p:spPr>
        <p:txBody>
          <a:bodyPr vert="horz" lIns="91440" tIns="45720" rIns="91440" bIns="45720" rtlCol="0" anchor="b"/>
          <a:lstStyle>
            <a:lvl1pPr algn="r">
              <a:defRPr sz="3200" b="0">
                <a:ln>
                  <a:noFill/>
                </a:ln>
                <a:solidFill>
                  <a:schemeClr val="tx1">
                    <a:alpha val="25000"/>
                  </a:schemeClr>
                </a:solidFill>
                <a:latin typeface="+mj-lt"/>
              </a:defRPr>
            </a:lvl1pPr>
          </a:lstStyle>
          <a:p>
            <a:r>
              <a:rPr lang="en-US" dirty="0"/>
              <a:t>1</a:t>
            </a:r>
          </a:p>
        </p:txBody>
      </p:sp>
    </p:spTree>
    <p:extLst>
      <p:ext uri="{BB962C8B-B14F-4D97-AF65-F5344CB8AC3E}">
        <p14:creationId xmlns:p14="http://schemas.microsoft.com/office/powerpoint/2010/main" val="1232120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file://localhost/Users/ranja/Documents/5-resources/ppt/2018%20ppt-with%20R/new/working%20files/graphics_4x3-title-maroon.png"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6.xml"/><Relationship Id="rId7" Type="http://schemas.openxmlformats.org/officeDocument/2006/relationships/image" Target="file://localhost/Users/ranja/Documents/5-resources/ppt/2018%20ppt-with%20R/new/working%20files/graphics_4x3-M-maroon.png"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29.png"/><Relationship Id="rId5" Type="http://schemas.openxmlformats.org/officeDocument/2006/relationships/hyperlink" Target="https://www.dnr.state.mn.us/climate/journal/index.html" TargetMode="External"/><Relationship Id="rId10" Type="http://schemas.openxmlformats.org/officeDocument/2006/relationships/image" Target="../media/image28.png"/><Relationship Id="rId4" Type="http://schemas.openxmlformats.org/officeDocument/2006/relationships/notesSlide" Target="../notesSlides/notesSlide10.xml"/><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file://localhost/Users/ranja/Documents/5-resources/ppt/2018%20ppt-with%20R/new/working%20files/graphics_4x3-M-maroon.p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who.int/news-room/fact-sheets/detail/ambient-(outdoor)-air-quality-and-health"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file://localhost/Users/ranja/Documents/5-resources/ppt/2018%20ppt-with%20R/new/working%20files/graphics_4x3-M-maroon.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file://localhost/Users/ranja/Documents/5-resources/ppt/2018%20ppt-with%20R/new/working%20files/graphics_4x3-M-maroon.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startribune.com/minneapolis-air-quality-dips-as-morning-commutes-pollution-is-trapped-at-ground-level/600345025/" TargetMode="External"/><Relationship Id="rId5" Type="http://schemas.openxmlformats.org/officeDocument/2006/relationships/image" Target="../media/image3.jpeg"/><Relationship Id="rId4" Type="http://schemas.openxmlformats.org/officeDocument/2006/relationships/image" Target="file://localhost/Users/ranja/Documents/5-resources/ppt/2018%20ppt-with%20R/new/working%20files/graphics_4x3-M-maroon.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file://localhost/Users/ranja/Documents/5-resources/ppt/2018%20ppt-with%20R/new/working%20files/graphics_4x3-M-maroon.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file://localhost/Users/ranja/Documents/5-resources/ppt/2018%20ppt-with%20R/new/working%20files/graphics_4x3-M-maroon.pn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file://localhost/Users/ranja/Documents/5-resources/ppt/2018%20ppt-with%20R/new/working%20files/graphics_4x3-M-maroon.png" TargetMode="Externa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file://localhost/Users/ranja/Documents/5-resources/ppt/2018%20ppt-with%20R/new/working%20files/graphics_4x3-M-maroon.p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file://localhost/Users/ranja/Documents/5-resources/ppt/2018%20ppt-with%20R/new/working%20files/graphics_4x3-M-maroon.png" TargetMode="Externa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file://localhost/Users/ranja/Documents/5-resources/ppt/2018%20ppt-with%20R/new/working%20files/graphics_4x3-M-maroon.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s_4x3-title-maroon.png" descr="/Users/ranja/Documents/5-resources/ppt/2018 ppt-with R/new/working files/graphics_4x3-title-maroon.png">
            <a:extLst>
              <a:ext uri="{FF2B5EF4-FFF2-40B4-BE49-F238E27FC236}">
                <a16:creationId xmlns:a16="http://schemas.microsoft.com/office/drawing/2014/main" id="{1005A8DC-A065-6123-D0AF-F3C8BFD86693}"/>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4775200"/>
            <a:ext cx="12192000" cy="2082799"/>
          </a:xfrm>
          <a:prstGeom prst="rect">
            <a:avLst/>
          </a:prstGeom>
        </p:spPr>
      </p:pic>
      <p:sp>
        <p:nvSpPr>
          <p:cNvPr id="6" name="Title 1">
            <a:extLst>
              <a:ext uri="{FF2B5EF4-FFF2-40B4-BE49-F238E27FC236}">
                <a16:creationId xmlns:a16="http://schemas.microsoft.com/office/drawing/2014/main" id="{CDF5844C-FD37-AE78-A9D0-240D4E271EF8}"/>
              </a:ext>
            </a:extLst>
          </p:cNvPr>
          <p:cNvSpPr txBox="1">
            <a:spLocks/>
          </p:cNvSpPr>
          <p:nvPr/>
        </p:nvSpPr>
        <p:spPr bwMode="auto">
          <a:xfrm>
            <a:off x="795020" y="469176"/>
            <a:ext cx="10601960" cy="16136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68589" tIns="34295" rIns="68589" bIns="34295" numCol="1" anchor="ctr" anchorCtr="0" compatLnSpc="1">
            <a:prstTxWarp prst="textNoShape">
              <a:avLst/>
            </a:prstTxWarp>
          </a:bodyPr>
          <a:lstStyle>
            <a:lvl1pPr algn="l" rtl="0" eaLnBrk="1" fontAlgn="base" hangingPunct="1">
              <a:spcBef>
                <a:spcPct val="0"/>
              </a:spcBef>
              <a:spcAft>
                <a:spcPct val="0"/>
              </a:spcAft>
              <a:defRPr sz="3300" b="0">
                <a:solidFill>
                  <a:srgbClr val="7A0019"/>
                </a:solidFill>
                <a:latin typeface="+mj-lt"/>
                <a:ea typeface="ＭＳ Ｐゴシック" charset="0"/>
                <a:cs typeface="ＭＳ Ｐゴシック" charset="0"/>
              </a:defRPr>
            </a:lvl1pPr>
            <a:lvl2pPr algn="ctr" rtl="0" eaLnBrk="1" fontAlgn="base" hangingPunct="1">
              <a:spcBef>
                <a:spcPct val="0"/>
              </a:spcBef>
              <a:spcAft>
                <a:spcPct val="0"/>
              </a:spcAft>
              <a:defRPr sz="3300">
                <a:solidFill>
                  <a:srgbClr val="7A0019"/>
                </a:solidFill>
                <a:latin typeface="Corbel" charset="0"/>
                <a:ea typeface="ＭＳ Ｐゴシック" charset="0"/>
                <a:cs typeface="ＭＳ Ｐゴシック" charset="0"/>
              </a:defRPr>
            </a:lvl2pPr>
            <a:lvl3pPr algn="ctr" rtl="0" eaLnBrk="1" fontAlgn="base" hangingPunct="1">
              <a:spcBef>
                <a:spcPct val="0"/>
              </a:spcBef>
              <a:spcAft>
                <a:spcPct val="0"/>
              </a:spcAft>
              <a:defRPr sz="3300">
                <a:solidFill>
                  <a:srgbClr val="7A0019"/>
                </a:solidFill>
                <a:latin typeface="Corbel" charset="0"/>
                <a:ea typeface="ＭＳ Ｐゴシック" charset="0"/>
                <a:cs typeface="ＭＳ Ｐゴシック" charset="0"/>
              </a:defRPr>
            </a:lvl3pPr>
            <a:lvl4pPr algn="ctr" rtl="0" eaLnBrk="1" fontAlgn="base" hangingPunct="1">
              <a:spcBef>
                <a:spcPct val="0"/>
              </a:spcBef>
              <a:spcAft>
                <a:spcPct val="0"/>
              </a:spcAft>
              <a:defRPr sz="3300">
                <a:solidFill>
                  <a:srgbClr val="7A0019"/>
                </a:solidFill>
                <a:latin typeface="Corbel" charset="0"/>
                <a:ea typeface="ＭＳ Ｐゴシック" charset="0"/>
                <a:cs typeface="ＭＳ Ｐゴシック" charset="0"/>
              </a:defRPr>
            </a:lvl4pPr>
            <a:lvl5pPr algn="ctr" rtl="0" eaLnBrk="1" fontAlgn="base" hangingPunct="1">
              <a:spcBef>
                <a:spcPct val="0"/>
              </a:spcBef>
              <a:spcAft>
                <a:spcPct val="0"/>
              </a:spcAft>
              <a:defRPr sz="3300">
                <a:solidFill>
                  <a:srgbClr val="7A0019"/>
                </a:solidFill>
                <a:latin typeface="Corbel" charset="0"/>
                <a:ea typeface="ＭＳ Ｐゴシック" charset="0"/>
                <a:cs typeface="ＭＳ Ｐゴシック" charset="0"/>
              </a:defRPr>
            </a:lvl5pPr>
            <a:lvl6pPr marL="342946"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6pPr>
            <a:lvl7pPr marL="685891"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7pPr>
            <a:lvl8pPr marL="1028837"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8pPr>
            <a:lvl9pPr marL="1371783"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PK" sz="3200" b="1" i="0" u="none" strike="noStrike" kern="10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Times New Roman" panose="02020603050405020304" pitchFamily="18" charset="0"/>
              </a:rPr>
              <a:t>Visual Exploration of Spatial-Temporal Dynamics of Air Quality using Volunteered Geographic Information: A Study Case of PM 2.5 in Minneapolis, </a:t>
            </a:r>
            <a:r>
              <a:rPr kumimoji="0" lang="en-US" sz="3200" b="1" i="0" u="none" strike="noStrike" kern="10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Times New Roman" panose="02020603050405020304" pitchFamily="18" charset="0"/>
              </a:rPr>
              <a:t>United States</a:t>
            </a:r>
            <a:endParaRPr kumimoji="0" lang="en-US" sz="4800" b="0" i="0" u="none" strike="noStrike" kern="0" cap="none" spc="0" normalizeH="0" baseline="0" noProof="0" dirty="0">
              <a:ln>
                <a:noFill/>
              </a:ln>
              <a:solidFill>
                <a:srgbClr val="7A0019"/>
              </a:solidFill>
              <a:effectLst/>
              <a:uLnTx/>
              <a:uFillTx/>
              <a:latin typeface="Arial"/>
              <a:ea typeface="ＭＳ Ｐゴシック" charset="0"/>
            </a:endParaRPr>
          </a:p>
        </p:txBody>
      </p:sp>
      <p:sp>
        <p:nvSpPr>
          <p:cNvPr id="11" name="TextBox 10">
            <a:extLst>
              <a:ext uri="{FF2B5EF4-FFF2-40B4-BE49-F238E27FC236}">
                <a16:creationId xmlns:a16="http://schemas.microsoft.com/office/drawing/2014/main" id="{46842541-392C-F8C7-58D4-71153C3823DD}"/>
              </a:ext>
            </a:extLst>
          </p:cNvPr>
          <p:cNvSpPr txBox="1"/>
          <p:nvPr/>
        </p:nvSpPr>
        <p:spPr>
          <a:xfrm>
            <a:off x="795020" y="2440646"/>
            <a:ext cx="6824980" cy="1200329"/>
          </a:xfrm>
          <a:prstGeom prst="rect">
            <a:avLst/>
          </a:prstGeom>
          <a:noFill/>
        </p:spPr>
        <p:txBody>
          <a:bodyPr wrap="square">
            <a:spAutoFit/>
          </a:bodyPr>
          <a:lstStyle/>
          <a:p>
            <a:pPr marL="0" marR="0" lvl="0" indent="0" algn="l" defTabSz="914400" rtl="0" eaLnBrk="1" fontAlgn="base" latinLnBrk="0" hangingPunct="1">
              <a:lnSpc>
                <a:spcPct val="100000"/>
              </a:lnSpc>
              <a:spcAft>
                <a:spcPct val="0"/>
              </a:spcAft>
              <a:buClr>
                <a:srgbClr val="7A0019"/>
              </a:buClr>
              <a:buSzTx/>
              <a:buFontTx/>
              <a:buNone/>
              <a:tabLst/>
              <a:defRPr/>
            </a:pPr>
            <a:r>
              <a:rPr kumimoji="0" lang="en-US" sz="2400" b="0" i="0" u="none" strike="noStrike" kern="0" cap="none" spc="0" normalizeH="0" baseline="0" noProof="0" dirty="0">
                <a:ln>
                  <a:noFill/>
                </a:ln>
                <a:solidFill>
                  <a:sysClr val="windowText" lastClr="000000">
                    <a:lumMod val="65000"/>
                    <a:lumOff val="35000"/>
                  </a:sysClr>
                </a:solidFill>
                <a:effectLst/>
                <a:uLnTx/>
                <a:uFillTx/>
                <a:latin typeface="Calibri" panose="020F0502020204030204" pitchFamily="34" charset="0"/>
                <a:ea typeface="Calibri" panose="020F0502020204030204" pitchFamily="34" charset="0"/>
                <a:cs typeface="Calibri" panose="020F0502020204030204" pitchFamily="34" charset="0"/>
              </a:rPr>
              <a:t>Dr. Ying Song, Zain </a:t>
            </a:r>
            <a:r>
              <a:rPr kumimoji="0" lang="en-US" sz="2400" b="0" i="0" u="none" strike="noStrike" kern="0" cap="none" spc="0" normalizeH="0" baseline="0" noProof="0" dirty="0" err="1">
                <a:ln>
                  <a:noFill/>
                </a:ln>
                <a:solidFill>
                  <a:sysClr val="windowText" lastClr="000000">
                    <a:lumMod val="65000"/>
                    <a:lumOff val="35000"/>
                  </a:sysClr>
                </a:solidFill>
                <a:effectLst/>
                <a:uLnTx/>
                <a:uFillTx/>
                <a:latin typeface="Calibri" panose="020F0502020204030204" pitchFamily="34" charset="0"/>
                <a:ea typeface="Calibri" panose="020F0502020204030204" pitchFamily="34" charset="0"/>
                <a:cs typeface="Calibri" panose="020F0502020204030204" pitchFamily="34" charset="0"/>
              </a:rPr>
              <a:t>Ul</a:t>
            </a:r>
            <a:r>
              <a:rPr kumimoji="0" lang="en-US" sz="2400" b="0" i="0" u="none" strike="noStrike" kern="0" cap="none" spc="0" normalizeH="0" baseline="0" noProof="0" dirty="0">
                <a:ln>
                  <a:noFill/>
                </a:ln>
                <a:solidFill>
                  <a:sysClr val="windowText" lastClr="000000">
                    <a:lumMod val="65000"/>
                    <a:lumOff val="35000"/>
                  </a:sysClr>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2400" b="0" i="0" u="none" strike="noStrike" kern="0" cap="none" spc="0" normalizeH="0" baseline="0" noProof="0" dirty="0" err="1">
                <a:ln>
                  <a:noFill/>
                </a:ln>
                <a:solidFill>
                  <a:sysClr val="windowText" lastClr="000000">
                    <a:lumMod val="65000"/>
                    <a:lumOff val="35000"/>
                  </a:sysClr>
                </a:solidFill>
                <a:effectLst/>
                <a:uLnTx/>
                <a:uFillTx/>
                <a:latin typeface="Calibri" panose="020F0502020204030204" pitchFamily="34" charset="0"/>
                <a:ea typeface="Calibri" panose="020F0502020204030204" pitchFamily="34" charset="0"/>
                <a:cs typeface="Calibri" panose="020F0502020204030204" pitchFamily="34" charset="0"/>
              </a:rPr>
              <a:t>Abdin</a:t>
            </a:r>
            <a:r>
              <a:rPr kumimoji="0" lang="en-US" sz="2400" b="0" i="0" u="none" strike="noStrike" kern="0" cap="none" spc="0" normalizeH="0" baseline="0" noProof="0" dirty="0">
                <a:ln>
                  <a:noFill/>
                </a:ln>
                <a:solidFill>
                  <a:sysClr val="windowText" lastClr="000000">
                    <a:lumMod val="65000"/>
                    <a:lumOff val="35000"/>
                  </a:sysClr>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2400" b="0" i="0" u="none" strike="noStrike" kern="0" cap="none" spc="0" normalizeH="0" baseline="0" noProof="0" dirty="0" err="1">
                <a:ln>
                  <a:noFill/>
                </a:ln>
                <a:solidFill>
                  <a:sysClr val="windowText" lastClr="000000">
                    <a:lumMod val="65000"/>
                    <a:lumOff val="35000"/>
                  </a:sysClr>
                </a:solidFill>
                <a:effectLst/>
                <a:uLnTx/>
                <a:uFillTx/>
                <a:latin typeface="Calibri" panose="020F0502020204030204" pitchFamily="34" charset="0"/>
                <a:ea typeface="Calibri" panose="020F0502020204030204" pitchFamily="34" charset="0"/>
                <a:cs typeface="Calibri" panose="020F0502020204030204" pitchFamily="34" charset="0"/>
              </a:rPr>
              <a:t>Siyal</a:t>
            </a:r>
            <a:endParaRPr kumimoji="0" lang="en-US" sz="2400" b="0" i="0" u="none" strike="noStrike" kern="0" cap="none" spc="0" normalizeH="0" baseline="0" noProof="0" dirty="0">
              <a:ln>
                <a:noFill/>
              </a:ln>
              <a:solidFill>
                <a:sysClr val="windowText" lastClr="000000">
                  <a:lumMod val="65000"/>
                  <a:lumOff val="35000"/>
                </a:sysClr>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Aft>
                <a:spcPct val="0"/>
              </a:spcAft>
              <a:buClr>
                <a:srgbClr val="7A0019"/>
              </a:buClr>
              <a:buSzTx/>
              <a:buFontTx/>
              <a:buNone/>
              <a:tabLst/>
              <a:defRPr/>
            </a:pPr>
            <a:r>
              <a:rPr kumimoji="0" lang="en-US" sz="2400" b="0" i="0" u="none" strike="noStrike" kern="0" cap="none" spc="0" normalizeH="0" baseline="0" noProof="0" dirty="0">
                <a:ln>
                  <a:noFill/>
                </a:ln>
                <a:solidFill>
                  <a:srgbClr val="5A5A5A"/>
                </a:solidFill>
                <a:effectLst/>
                <a:highlight>
                  <a:srgbClr val="FFFFFF"/>
                </a:highlight>
                <a:uLnTx/>
                <a:uFillTx/>
                <a:latin typeface="Calibri" panose="020F0502020204030204" pitchFamily="34" charset="0"/>
                <a:ea typeface="Calibri" panose="020F0502020204030204" pitchFamily="34" charset="0"/>
                <a:cs typeface="Calibri" panose="020F0502020204030204" pitchFamily="34" charset="0"/>
              </a:rPr>
              <a:t>Department of Geography, Environment &amp; Society</a:t>
            </a:r>
          </a:p>
          <a:p>
            <a:pPr marL="0" marR="0" lvl="0" indent="0" algn="l" defTabSz="914400" rtl="0" eaLnBrk="1" fontAlgn="base" latinLnBrk="0" hangingPunct="1">
              <a:lnSpc>
                <a:spcPct val="100000"/>
              </a:lnSpc>
              <a:spcAft>
                <a:spcPct val="0"/>
              </a:spcAft>
              <a:buClr>
                <a:srgbClr val="7A0019"/>
              </a:buClr>
              <a:buSzTx/>
              <a:buFontTx/>
              <a:buNone/>
              <a:tabLst/>
              <a:defRPr/>
            </a:pPr>
            <a:r>
              <a:rPr kumimoji="0" lang="en-US" sz="2400" b="0" i="0" u="none" strike="noStrike" kern="0" cap="none" spc="0" normalizeH="0" baseline="0" noProof="0" dirty="0">
                <a:ln>
                  <a:noFill/>
                </a:ln>
                <a:solidFill>
                  <a:srgbClr val="5A5A5A"/>
                </a:solidFill>
                <a:effectLst/>
                <a:highlight>
                  <a:srgbClr val="FFFFFF"/>
                </a:highlight>
                <a:uLnTx/>
                <a:uFillTx/>
                <a:latin typeface="Calibri" panose="020F0502020204030204" pitchFamily="34" charset="0"/>
                <a:ea typeface="Calibri" panose="020F0502020204030204" pitchFamily="34" charset="0"/>
                <a:cs typeface="Calibri" panose="020F0502020204030204" pitchFamily="34" charset="0"/>
              </a:rPr>
              <a:t>University of Minnesota, Twin Cities</a:t>
            </a:r>
            <a:endParaRPr kumimoji="0" lang="en-US" sz="2400" b="0" i="0" u="none" strike="noStrike" kern="0" cap="none" spc="0" normalizeH="0" baseline="0" noProof="0" dirty="0">
              <a:ln>
                <a:noFill/>
              </a:ln>
              <a:solidFill>
                <a:sysClr val="windowText" lastClr="000000">
                  <a:lumMod val="65000"/>
                  <a:lumOff val="35000"/>
                </a:sys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757805E9-349B-D12E-CA98-F9A888A6D100}"/>
              </a:ext>
            </a:extLst>
          </p:cNvPr>
          <p:cNvSpPr txBox="1"/>
          <p:nvPr/>
        </p:nvSpPr>
        <p:spPr>
          <a:xfrm>
            <a:off x="795020" y="3814155"/>
            <a:ext cx="6824980" cy="369332"/>
          </a:xfrm>
          <a:prstGeom prst="rect">
            <a:avLst/>
          </a:prstGeom>
          <a:noFill/>
        </p:spPr>
        <p:txBody>
          <a:bodyPr wrap="square">
            <a:spAutoFit/>
          </a:bodyPr>
          <a:lstStyle/>
          <a:p>
            <a:pPr marL="0" marR="0" lvl="0" indent="0" algn="l" defTabSz="914400" rtl="0" eaLnBrk="1" fontAlgn="base" latinLnBrk="0" hangingPunct="1">
              <a:lnSpc>
                <a:spcPct val="100000"/>
              </a:lnSpc>
              <a:spcAft>
                <a:spcPct val="0"/>
              </a:spcAft>
              <a:buClr>
                <a:srgbClr val="7A0019"/>
              </a:buClr>
              <a:buSzTx/>
              <a:buFontTx/>
              <a:buNone/>
              <a:tabLst/>
              <a:defRPr/>
            </a:pPr>
            <a:r>
              <a:rPr kumimoji="0" lang="en-US" b="0" i="0" u="none" strike="noStrike" kern="0" cap="none" spc="0" normalizeH="0" baseline="0" noProof="0" dirty="0">
                <a:ln>
                  <a:noFill/>
                </a:ln>
                <a:solidFill>
                  <a:sysClr val="windowText" lastClr="000000">
                    <a:lumMod val="65000"/>
                    <a:lumOff val="35000"/>
                  </a:sysClr>
                </a:solidFill>
                <a:effectLst/>
                <a:uLnTx/>
                <a:uFillTx/>
                <a:latin typeface="Calibri" panose="020F0502020204030204" pitchFamily="34" charset="0"/>
                <a:ea typeface="Calibri" panose="020F0502020204030204" pitchFamily="34" charset="0"/>
                <a:cs typeface="Calibri" panose="020F0502020204030204" pitchFamily="34" charset="0"/>
              </a:rPr>
              <a:t>June 3-6, 2024</a:t>
            </a:r>
          </a:p>
        </p:txBody>
      </p:sp>
    </p:spTree>
    <p:extLst>
      <p:ext uri="{BB962C8B-B14F-4D97-AF65-F5344CB8AC3E}">
        <p14:creationId xmlns:p14="http://schemas.microsoft.com/office/powerpoint/2010/main" val="3190449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10</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600" y="336736"/>
            <a:ext cx="7863840" cy="639763"/>
          </a:xfrm>
        </p:spPr>
        <p:txBody>
          <a:bodyPr>
            <a:normAutofit fontScale="90000"/>
          </a:bodyPr>
          <a:lstStyle/>
          <a:p>
            <a:pPr algn="just">
              <a:spcBef>
                <a:spcPts val="1800"/>
              </a:spcBef>
            </a:pPr>
            <a:r>
              <a:rPr kumimoji="0" lang="en-US" sz="4000" i="0" u="none" strike="noStrike" kern="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Calibri" panose="020F0502020204030204" pitchFamily="34" charset="0"/>
              </a:rPr>
              <a:t>Influence of Anomalous Weather Events</a:t>
            </a:r>
          </a:p>
        </p:txBody>
      </p:sp>
      <p:sp>
        <p:nvSpPr>
          <p:cNvPr id="10" name="TextBox 9">
            <a:extLst>
              <a:ext uri="{FF2B5EF4-FFF2-40B4-BE49-F238E27FC236}">
                <a16:creationId xmlns:a16="http://schemas.microsoft.com/office/drawing/2014/main" id="{18BA6009-F35E-42C7-678B-A51907783B2F}"/>
              </a:ext>
            </a:extLst>
          </p:cNvPr>
          <p:cNvSpPr txBox="1"/>
          <p:nvPr/>
        </p:nvSpPr>
        <p:spPr>
          <a:xfrm>
            <a:off x="355600" y="1063595"/>
            <a:ext cx="6461760" cy="2123658"/>
          </a:xfrm>
          <a:prstGeom prst="rect">
            <a:avLst/>
          </a:prstGeom>
          <a:noFill/>
        </p:spPr>
        <p:txBody>
          <a:bodyPr wrap="square" rtlCol="0">
            <a:spAutoFit/>
          </a:bodyPr>
          <a:lstStyle/>
          <a:p>
            <a:pPr marL="342900" indent="-342900" algn="just">
              <a:buFont typeface="Wingdings" panose="05000000000000000000" pitchFamily="2" charset="2"/>
              <a:buChar char="§"/>
            </a:pPr>
            <a:r>
              <a:rPr lang="en-US" sz="24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DNR Alerts: </a:t>
            </a:r>
            <a:r>
              <a:rPr lang="en-US" sz="14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hlinkClick r:id="rId5"/>
              </a:rPr>
              <a:t>https://www.dnr.state.mn.us/climate/journal/index.html</a:t>
            </a:r>
            <a:endPar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800100" lvl="1" indent="-342900" algn="just">
              <a:buFont typeface="+mj-lt"/>
              <a:buAutoNum type="arabicPeriod"/>
            </a:pP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Spring Storm (Again), April 14-17, 2023</a:t>
            </a:r>
          </a:p>
          <a:p>
            <a:pPr marL="800100" lvl="1" indent="-342900" algn="just">
              <a:buFont typeface="+mj-lt"/>
              <a:buAutoNum type="arabicPeriod"/>
            </a:pP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Smoke Event of July 14, 2023 </a:t>
            </a:r>
          </a:p>
          <a:p>
            <a:pPr marL="800100" lvl="1" indent="-342900" algn="just">
              <a:buFont typeface="+mj-lt"/>
              <a:buAutoNum type="arabicPeriod"/>
            </a:pP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Intense Heat Wave, August 21-23, 2023</a:t>
            </a:r>
          </a:p>
          <a:p>
            <a:pPr marL="800100" lvl="1" indent="-342900" algn="just">
              <a:buFont typeface="+mj-lt"/>
              <a:buAutoNum type="arabicPeriod"/>
            </a:pP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Welcome Rains Douse Minnesota: September 23-25, 2023</a:t>
            </a:r>
          </a:p>
          <a:p>
            <a:pPr marL="800100" lvl="1" indent="-342900" algn="just">
              <a:buFont typeface="+mj-lt"/>
              <a:buAutoNum type="arabicPeriod"/>
            </a:pP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Twin Cities see biggest Halloween snowfall in over 30 years</a:t>
            </a:r>
          </a:p>
          <a:p>
            <a:pPr marL="800100" lvl="1" indent="-342900" algn="just">
              <a:buFont typeface="+mj-lt"/>
              <a:buAutoNum type="arabicPeriod"/>
            </a:pP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Warm and Snowless December 2023</a:t>
            </a:r>
          </a:p>
        </p:txBody>
      </p:sp>
      <p:pic>
        <p:nvPicPr>
          <p:cNvPr id="2" name="graphics_4x3-M-maroon.png" descr="/Users/ranja/Documents/5-resources/ppt/2018 ppt-with R/new/working files/graphics_4x3-M-maroon.png">
            <a:extLst>
              <a:ext uri="{FF2B5EF4-FFF2-40B4-BE49-F238E27FC236}">
                <a16:creationId xmlns:a16="http://schemas.microsoft.com/office/drawing/2014/main" id="{BAC5943C-9C1A-626C-EB00-53E846E0AAB5}"/>
              </a:ext>
            </a:extLst>
          </p:cNvPr>
          <p:cNvPicPr>
            <a:picLocks noChangeAspect="1"/>
          </p:cNvPicPr>
          <p:nvPr/>
        </p:nvPicPr>
        <p:blipFill>
          <a:blip r:embed="rId6" r:link="rId7"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pic>
        <p:nvPicPr>
          <p:cNvPr id="7" name="Untitled video - Made with Clipchamp">
            <a:hlinkClick r:id="" action="ppaction://media"/>
            <a:extLst>
              <a:ext uri="{FF2B5EF4-FFF2-40B4-BE49-F238E27FC236}">
                <a16:creationId xmlns:a16="http://schemas.microsoft.com/office/drawing/2014/main" id="{7EB8A524-8395-2B87-3035-01A9639F180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2246" t="12183" r="12034" b="1151"/>
          <a:stretch/>
        </p:blipFill>
        <p:spPr>
          <a:xfrm>
            <a:off x="6673625" y="1920240"/>
            <a:ext cx="5372960" cy="3459126"/>
          </a:xfrm>
          <a:prstGeom prst="rect">
            <a:avLst/>
          </a:prstGeom>
        </p:spPr>
      </p:pic>
      <p:pic>
        <p:nvPicPr>
          <p:cNvPr id="12" name="Picture 11">
            <a:extLst>
              <a:ext uri="{FF2B5EF4-FFF2-40B4-BE49-F238E27FC236}">
                <a16:creationId xmlns:a16="http://schemas.microsoft.com/office/drawing/2014/main" id="{4D622B98-0AB6-92D0-5C2B-67B57EC13CBA}"/>
              </a:ext>
            </a:extLst>
          </p:cNvPr>
          <p:cNvPicPr>
            <a:picLocks noChangeAspect="1"/>
          </p:cNvPicPr>
          <p:nvPr/>
        </p:nvPicPr>
        <p:blipFill rotWithShape="1">
          <a:blip r:embed="rId9"/>
          <a:srcRect t="15795"/>
          <a:stretch/>
        </p:blipFill>
        <p:spPr>
          <a:xfrm>
            <a:off x="800439" y="3553496"/>
            <a:ext cx="5375867" cy="2748916"/>
          </a:xfrm>
          <a:prstGeom prst="rect">
            <a:avLst/>
          </a:prstGeom>
        </p:spPr>
      </p:pic>
      <p:pic>
        <p:nvPicPr>
          <p:cNvPr id="14" name="Picture 13">
            <a:extLst>
              <a:ext uri="{FF2B5EF4-FFF2-40B4-BE49-F238E27FC236}">
                <a16:creationId xmlns:a16="http://schemas.microsoft.com/office/drawing/2014/main" id="{0DC6F34A-C779-F534-5D7A-6C7514D892D5}"/>
              </a:ext>
            </a:extLst>
          </p:cNvPr>
          <p:cNvPicPr>
            <a:picLocks noChangeAspect="1"/>
          </p:cNvPicPr>
          <p:nvPr/>
        </p:nvPicPr>
        <p:blipFill>
          <a:blip r:embed="rId10"/>
          <a:stretch>
            <a:fillRect/>
          </a:stretch>
        </p:blipFill>
        <p:spPr>
          <a:xfrm>
            <a:off x="1257088" y="3251194"/>
            <a:ext cx="4462567" cy="288589"/>
          </a:xfrm>
          <a:prstGeom prst="rect">
            <a:avLst/>
          </a:prstGeom>
        </p:spPr>
      </p:pic>
      <p:pic>
        <p:nvPicPr>
          <p:cNvPr id="17" name="Picture 16">
            <a:extLst>
              <a:ext uri="{FF2B5EF4-FFF2-40B4-BE49-F238E27FC236}">
                <a16:creationId xmlns:a16="http://schemas.microsoft.com/office/drawing/2014/main" id="{773E12B4-DB34-4752-399B-B06C89F2165A}"/>
              </a:ext>
            </a:extLst>
          </p:cNvPr>
          <p:cNvPicPr>
            <a:picLocks noChangeAspect="1"/>
          </p:cNvPicPr>
          <p:nvPr/>
        </p:nvPicPr>
        <p:blipFill>
          <a:blip r:embed="rId11"/>
          <a:srcRect/>
          <a:stretch/>
        </p:blipFill>
        <p:spPr>
          <a:xfrm>
            <a:off x="7128821" y="1617040"/>
            <a:ext cx="4462567" cy="258578"/>
          </a:xfrm>
          <a:prstGeom prst="rect">
            <a:avLst/>
          </a:prstGeom>
        </p:spPr>
      </p:pic>
    </p:spTree>
    <p:extLst>
      <p:ext uri="{BB962C8B-B14F-4D97-AF65-F5344CB8AC3E}">
        <p14:creationId xmlns:p14="http://schemas.microsoft.com/office/powerpoint/2010/main" val="118271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11</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600" y="481253"/>
            <a:ext cx="4810289" cy="639763"/>
          </a:xfrm>
        </p:spPr>
        <p:txBody>
          <a:bodyPr>
            <a:normAutofit/>
          </a:bodyPr>
          <a:lstStyle/>
          <a:p>
            <a:pPr algn="just">
              <a:spcBef>
                <a:spcPts val="1800"/>
              </a:spcBef>
            </a:pPr>
            <a:r>
              <a:rPr kumimoji="0" lang="en-US" sz="4000" i="0" u="none" strike="noStrike" kern="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Calibri" panose="020F0502020204030204" pitchFamily="34" charset="0"/>
              </a:rPr>
              <a:t>CONCLUSION</a:t>
            </a:r>
            <a:endParaRPr lang="en-US" sz="4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8BA6009-F35E-42C7-678B-A51907783B2F}"/>
              </a:ext>
            </a:extLst>
          </p:cNvPr>
          <p:cNvSpPr txBox="1"/>
          <p:nvPr/>
        </p:nvSpPr>
        <p:spPr>
          <a:xfrm>
            <a:off x="355600" y="1260068"/>
            <a:ext cx="11036300" cy="3416320"/>
          </a:xfrm>
          <a:prstGeom prst="rect">
            <a:avLst/>
          </a:prstGeom>
          <a:noFill/>
        </p:spPr>
        <p:txBody>
          <a:bodyPr wrap="square" rtlCol="0">
            <a:spAutoFit/>
          </a:bodyPr>
          <a:lstStyle/>
          <a:p>
            <a:pPr marL="342900" indent="-342900" algn="l">
              <a:buFont typeface="Wingdings" panose="05000000000000000000" pitchFamily="2" charset="2"/>
              <a:buChar char="§"/>
            </a:pPr>
            <a:r>
              <a:rPr lang="en-US" sz="2400" b="0" i="0" dirty="0">
                <a:solidFill>
                  <a:srgbClr val="0D0D0D"/>
                </a:solidFill>
                <a:effectLst/>
                <a:highlight>
                  <a:srgbClr val="FFFFFF"/>
                </a:highlight>
                <a:latin typeface="Söhne"/>
              </a:rPr>
              <a:t>Proximity to different types of roads and SVI shows varying weak correlations with PM2.5 levels</a:t>
            </a:r>
          </a:p>
          <a:p>
            <a:pPr marL="342900" indent="-342900" algn="l">
              <a:buFont typeface="Wingdings" panose="05000000000000000000" pitchFamily="2" charset="2"/>
              <a:buChar char="§"/>
            </a:pPr>
            <a:endParaRPr lang="en-US" sz="2400" dirty="0">
              <a:solidFill>
                <a:srgbClr val="0D0D0D"/>
              </a:solidFill>
              <a:highlight>
                <a:srgbClr val="FFFFFF"/>
              </a:highlight>
              <a:latin typeface="Söhne"/>
            </a:endParaRPr>
          </a:p>
          <a:p>
            <a:pPr marL="342900" indent="-342900">
              <a:buFont typeface="Wingdings" panose="05000000000000000000" pitchFamily="2" charset="2"/>
              <a:buChar char="§"/>
            </a:pPr>
            <a:r>
              <a:rPr lang="en-US" sz="2400" b="0" i="0" dirty="0">
                <a:solidFill>
                  <a:srgbClr val="0D0D0D"/>
                </a:solidFill>
                <a:effectLst/>
                <a:highlight>
                  <a:srgbClr val="FFFFFF"/>
                </a:highlight>
                <a:latin typeface="Söhne"/>
              </a:rPr>
              <a:t>Emphasis on the significance of meteorological factors</a:t>
            </a:r>
          </a:p>
          <a:p>
            <a:pPr marL="342900" indent="-342900" algn="l">
              <a:buFont typeface="Wingdings" panose="05000000000000000000" pitchFamily="2" charset="2"/>
              <a:buChar char="§"/>
            </a:pPr>
            <a:endParaRPr lang="en-US" sz="2400" b="0" i="0" dirty="0">
              <a:solidFill>
                <a:srgbClr val="0D0D0D"/>
              </a:solidFill>
              <a:effectLst/>
              <a:highlight>
                <a:srgbClr val="FFFFFF"/>
              </a:highlight>
              <a:latin typeface="Söhne"/>
            </a:endParaRPr>
          </a:p>
          <a:p>
            <a:pPr marL="342900" indent="-342900" algn="l">
              <a:buFont typeface="Wingdings" panose="05000000000000000000" pitchFamily="2" charset="2"/>
              <a:buChar char="§"/>
            </a:pPr>
            <a:r>
              <a:rPr lang="en-US" sz="2400" b="0" i="0" dirty="0">
                <a:solidFill>
                  <a:srgbClr val="0D0D0D"/>
                </a:solidFill>
                <a:effectLst/>
                <a:highlight>
                  <a:srgbClr val="FFFFFF"/>
                </a:highlight>
                <a:latin typeface="Söhne"/>
              </a:rPr>
              <a:t>Enhanced understanding of air quality dynamics through visually captivating exploration of temporal trends.</a:t>
            </a:r>
          </a:p>
          <a:p>
            <a:pPr algn="l"/>
            <a:endParaRPr lang="en-US" sz="2400" b="0" i="0" dirty="0">
              <a:solidFill>
                <a:srgbClr val="0D0D0D"/>
              </a:solidFill>
              <a:effectLst/>
              <a:highlight>
                <a:srgbClr val="FFFFFF"/>
              </a:highlight>
              <a:latin typeface="Söhne"/>
            </a:endParaRPr>
          </a:p>
          <a:p>
            <a:pPr marL="342900" indent="-342900" algn="l">
              <a:buFont typeface="Wingdings" panose="05000000000000000000" pitchFamily="2" charset="2"/>
              <a:buChar char="§"/>
            </a:pPr>
            <a:r>
              <a:rPr lang="en-US" sz="2400" b="0" i="0" dirty="0">
                <a:solidFill>
                  <a:srgbClr val="0D0D0D"/>
                </a:solidFill>
                <a:effectLst/>
                <a:highlight>
                  <a:srgbClr val="FFFFFF"/>
                </a:highlight>
                <a:latin typeface="Söhne"/>
              </a:rPr>
              <a:t>Implications for informed policy decisions and air quality management strategies</a:t>
            </a:r>
          </a:p>
        </p:txBody>
      </p:sp>
      <p:pic>
        <p:nvPicPr>
          <p:cNvPr id="2" name="graphics_4x3-M-maroon.png" descr="/Users/ranja/Documents/5-resources/ppt/2018 ppt-with R/new/working files/graphics_4x3-M-maroon.png">
            <a:extLst>
              <a:ext uri="{FF2B5EF4-FFF2-40B4-BE49-F238E27FC236}">
                <a16:creationId xmlns:a16="http://schemas.microsoft.com/office/drawing/2014/main" id="{BAC5943C-9C1A-626C-EB00-53E846E0AAB5}"/>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spTree>
    <p:extLst>
      <p:ext uri="{BB962C8B-B14F-4D97-AF65-F5344CB8AC3E}">
        <p14:creationId xmlns:p14="http://schemas.microsoft.com/office/powerpoint/2010/main" val="278628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78" y="273626"/>
            <a:ext cx="7926931" cy="639390"/>
          </a:xfrm>
        </p:spPr>
        <p:txBody>
          <a:bodyPr vert="horz" lIns="91440" tIns="45720" rIns="91440" bIns="45720" rtlCol="0" anchor="ctr">
            <a:noAutofit/>
          </a:bodyPr>
          <a:lstStyle/>
          <a:p>
            <a:pPr algn="just">
              <a:spcBef>
                <a:spcPts val="1800"/>
              </a:spcBef>
            </a:pPr>
            <a:r>
              <a:rPr kumimoji="0" lang="en-US" sz="4000" i="0" u="none" strike="noStrike" kern="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Calibri" panose="020F0502020204030204" pitchFamily="34" charset="0"/>
              </a:rPr>
              <a:t>REFERENCES</a:t>
            </a:r>
            <a:endParaRPr lang="en-US" sz="4000" dirty="0">
              <a:solidFill>
                <a:srgbClr val="0070C0"/>
              </a:solidFill>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a:xfrm>
            <a:off x="11347270" y="13063"/>
            <a:ext cx="701312" cy="499533"/>
          </a:xfrm>
        </p:spPr>
        <p:txBody>
          <a:bodyPr/>
          <a:lstStyle/>
          <a:p>
            <a:fld id="{6D22F896-40B5-4ADD-8801-0D06FADFA095}" type="slidenum">
              <a:rPr lang="en-US" smtClean="0"/>
              <a:pPr/>
              <a:t>12</a:t>
            </a:fld>
            <a:endParaRPr lang="en-US" dirty="0"/>
          </a:p>
        </p:txBody>
      </p:sp>
      <p:sp>
        <p:nvSpPr>
          <p:cNvPr id="5" name="TextBox 4">
            <a:extLst>
              <a:ext uri="{FF2B5EF4-FFF2-40B4-BE49-F238E27FC236}">
                <a16:creationId xmlns:a16="http://schemas.microsoft.com/office/drawing/2014/main" id="{D052D0D0-B10B-51C7-9FD6-7BA725B9CCE8}"/>
              </a:ext>
            </a:extLst>
          </p:cNvPr>
          <p:cNvSpPr txBox="1"/>
          <p:nvPr/>
        </p:nvSpPr>
        <p:spPr>
          <a:xfrm>
            <a:off x="355678" y="1075174"/>
            <a:ext cx="10991592" cy="646331"/>
          </a:xfrm>
          <a:prstGeom prst="rect">
            <a:avLst/>
          </a:prstGeom>
          <a:noFill/>
        </p:spPr>
        <p:txBody>
          <a:bodyPr wrap="square">
            <a:spAutoFit/>
          </a:bodyPr>
          <a:lstStyle/>
          <a:p>
            <a:pPr marL="342900" indent="-342900">
              <a:buAutoNum type="arabicPeriod"/>
            </a:pPr>
            <a:endParaRPr lang="en-US" u="sng" dirty="0">
              <a:latin typeface="Söhne"/>
            </a:endParaRPr>
          </a:p>
          <a:p>
            <a:pPr marL="342900" indent="-342900">
              <a:buAutoNum type="arabicPeriod"/>
            </a:pPr>
            <a:endParaRPr lang="en-PK" dirty="0"/>
          </a:p>
        </p:txBody>
      </p:sp>
      <p:sp>
        <p:nvSpPr>
          <p:cNvPr id="6" name="TextBox 5">
            <a:extLst>
              <a:ext uri="{FF2B5EF4-FFF2-40B4-BE49-F238E27FC236}">
                <a16:creationId xmlns:a16="http://schemas.microsoft.com/office/drawing/2014/main" id="{8EE9AC37-F959-457E-656E-EC5C9AD50B1C}"/>
              </a:ext>
            </a:extLst>
          </p:cNvPr>
          <p:cNvSpPr txBox="1"/>
          <p:nvPr/>
        </p:nvSpPr>
        <p:spPr>
          <a:xfrm>
            <a:off x="355678" y="993894"/>
            <a:ext cx="11312447" cy="5509200"/>
          </a:xfrm>
          <a:prstGeom prst="rect">
            <a:avLst/>
          </a:prstGeom>
          <a:noFill/>
        </p:spPr>
        <p:txBody>
          <a:bodyPr wrap="square">
            <a:spAutoFit/>
          </a:bodyPr>
          <a:lstStyle/>
          <a:p>
            <a:pPr marL="342900" indent="-342900" algn="l">
              <a:buFont typeface="+mj-lt"/>
              <a:buAutoNum type="arabicPeriod"/>
            </a:pPr>
            <a:r>
              <a:rPr lang="en-US" sz="1600" b="0" i="0" dirty="0">
                <a:solidFill>
                  <a:srgbClr val="0D0D0D"/>
                </a:solidFill>
                <a:effectLst/>
                <a:highlight>
                  <a:srgbClr val="FFFFFF"/>
                </a:highlight>
                <a:latin typeface="Söhne"/>
              </a:rPr>
              <a:t>Chen, D., Liu, X., Lang, J., Zhou, Y., Wei, L., Wang, X., &amp; Guo, X. (2017). Estimating the contribution of regional transport to PM2.5 air pollution in a rural area on the North China Plain. </a:t>
            </a:r>
            <a:r>
              <a:rPr lang="en-US" sz="1600" b="0" i="1" dirty="0">
                <a:solidFill>
                  <a:srgbClr val="0D0D0D"/>
                </a:solidFill>
                <a:effectLst/>
                <a:highlight>
                  <a:srgbClr val="FFFFFF"/>
                </a:highlight>
                <a:latin typeface="Söhne"/>
              </a:rPr>
              <a:t>Science of the Total Environment, 583</a:t>
            </a:r>
            <a:r>
              <a:rPr lang="en-US" sz="1600" b="0" i="0" dirty="0">
                <a:solidFill>
                  <a:srgbClr val="0D0D0D"/>
                </a:solidFill>
                <a:effectLst/>
                <a:highlight>
                  <a:srgbClr val="FFFFFF"/>
                </a:highlight>
                <a:latin typeface="Söhne"/>
              </a:rPr>
              <a:t>, 280-291. </a:t>
            </a:r>
          </a:p>
          <a:p>
            <a:pPr marL="342900" indent="-342900" algn="l">
              <a:buFont typeface="+mj-lt"/>
              <a:buAutoNum type="arabicPeriod"/>
            </a:pPr>
            <a:r>
              <a:rPr lang="en-US" sz="1600" b="0" i="0" dirty="0">
                <a:solidFill>
                  <a:srgbClr val="0D0D0D"/>
                </a:solidFill>
                <a:effectLst/>
                <a:highlight>
                  <a:srgbClr val="FFFFFF"/>
                </a:highlight>
                <a:latin typeface="Söhne"/>
              </a:rPr>
              <a:t>Chen, Z., Chen, D., Zhao, C., Kwan, M. P., Cai, J., Zhuang, Y., ... &amp; Xu, B. (2020). Influence of meteorological conditions on PM2.5 concentrations across China: A review of methodology and mechanism. </a:t>
            </a:r>
            <a:r>
              <a:rPr lang="en-US" sz="1600" b="0" i="1" dirty="0">
                <a:solidFill>
                  <a:srgbClr val="0D0D0D"/>
                </a:solidFill>
                <a:effectLst/>
                <a:highlight>
                  <a:srgbClr val="FFFFFF"/>
                </a:highlight>
                <a:latin typeface="Söhne"/>
              </a:rPr>
              <a:t>Environment International, 139</a:t>
            </a:r>
            <a:r>
              <a:rPr lang="en-US" sz="1600" b="0" i="0" dirty="0">
                <a:solidFill>
                  <a:srgbClr val="0D0D0D"/>
                </a:solidFill>
                <a:effectLst/>
                <a:highlight>
                  <a:srgbClr val="FFFFFF"/>
                </a:highlight>
                <a:latin typeface="Söhne"/>
              </a:rPr>
              <a:t>, 105558.</a:t>
            </a:r>
          </a:p>
          <a:p>
            <a:pPr marL="342900" indent="-342900" algn="l">
              <a:buFont typeface="+mj-lt"/>
              <a:buAutoNum type="arabicPeriod"/>
            </a:pPr>
            <a:r>
              <a:rPr lang="en-US" sz="1600" b="0" i="0" dirty="0" err="1">
                <a:solidFill>
                  <a:srgbClr val="0D0D0D"/>
                </a:solidFill>
                <a:effectLst/>
                <a:highlight>
                  <a:srgbClr val="FFFFFF"/>
                </a:highlight>
                <a:latin typeface="Söhne"/>
              </a:rPr>
              <a:t>Duhanyan</a:t>
            </a:r>
            <a:r>
              <a:rPr lang="en-US" sz="1600" b="0" i="0" dirty="0">
                <a:solidFill>
                  <a:srgbClr val="0D0D0D"/>
                </a:solidFill>
                <a:effectLst/>
                <a:highlight>
                  <a:srgbClr val="FFFFFF"/>
                </a:highlight>
                <a:latin typeface="Söhne"/>
              </a:rPr>
              <a:t>, N., &amp; </a:t>
            </a:r>
            <a:r>
              <a:rPr lang="en-US" sz="1600" b="0" i="0" dirty="0" err="1">
                <a:solidFill>
                  <a:srgbClr val="0D0D0D"/>
                </a:solidFill>
                <a:effectLst/>
                <a:highlight>
                  <a:srgbClr val="FFFFFF"/>
                </a:highlight>
                <a:latin typeface="Söhne"/>
              </a:rPr>
              <a:t>Roustan</a:t>
            </a:r>
            <a:r>
              <a:rPr lang="en-US" sz="1600" b="0" i="0" dirty="0">
                <a:solidFill>
                  <a:srgbClr val="0D0D0D"/>
                </a:solidFill>
                <a:effectLst/>
                <a:highlight>
                  <a:srgbClr val="FFFFFF"/>
                </a:highlight>
                <a:latin typeface="Söhne"/>
              </a:rPr>
              <a:t>, Y. (2011). Below-cloud scavenging by rain of atmospheric gases and particulates. </a:t>
            </a:r>
            <a:r>
              <a:rPr lang="en-US" sz="1600" b="0" i="1" dirty="0">
                <a:solidFill>
                  <a:srgbClr val="0D0D0D"/>
                </a:solidFill>
                <a:effectLst/>
                <a:highlight>
                  <a:srgbClr val="FFFFFF"/>
                </a:highlight>
                <a:latin typeface="Söhne"/>
              </a:rPr>
              <a:t>Atmospheric Environment, 45</a:t>
            </a:r>
            <a:r>
              <a:rPr lang="en-US" sz="1600" b="0" i="0" dirty="0">
                <a:solidFill>
                  <a:srgbClr val="0D0D0D"/>
                </a:solidFill>
                <a:effectLst/>
                <a:highlight>
                  <a:srgbClr val="FFFFFF"/>
                </a:highlight>
                <a:latin typeface="Söhne"/>
              </a:rPr>
              <a:t>(39), 7201-7217.</a:t>
            </a:r>
          </a:p>
          <a:p>
            <a:pPr marL="342900" indent="-342900" algn="l">
              <a:buFont typeface="+mj-lt"/>
              <a:buAutoNum type="arabicPeriod"/>
            </a:pPr>
            <a:r>
              <a:rPr lang="en-US" sz="1600" b="0" i="0" dirty="0">
                <a:solidFill>
                  <a:srgbClr val="0D0D0D"/>
                </a:solidFill>
                <a:effectLst/>
                <a:highlight>
                  <a:srgbClr val="FFFFFF"/>
                </a:highlight>
                <a:latin typeface="Söhne"/>
              </a:rPr>
              <a:t>Feng, X., &amp; Wang, S. (2012). Influence of different weather events on concentrations of particulate matter with different sizes in Lanzhou, China. </a:t>
            </a:r>
            <a:r>
              <a:rPr lang="en-US" sz="1600" b="0" i="1" dirty="0">
                <a:solidFill>
                  <a:srgbClr val="0D0D0D"/>
                </a:solidFill>
                <a:effectLst/>
                <a:highlight>
                  <a:srgbClr val="FFFFFF"/>
                </a:highlight>
                <a:latin typeface="Söhne"/>
              </a:rPr>
              <a:t>Journal of Environmental Sciences, 24</a:t>
            </a:r>
            <a:r>
              <a:rPr lang="en-US" sz="1600" b="0" i="0" dirty="0">
                <a:solidFill>
                  <a:srgbClr val="0D0D0D"/>
                </a:solidFill>
                <a:effectLst/>
                <a:highlight>
                  <a:srgbClr val="FFFFFF"/>
                </a:highlight>
                <a:latin typeface="Söhne"/>
              </a:rPr>
              <a:t>(4), 665-674. </a:t>
            </a:r>
          </a:p>
          <a:p>
            <a:pPr marL="342900" indent="-342900" algn="l">
              <a:buFont typeface="+mj-lt"/>
              <a:buAutoNum type="arabicPeriod"/>
            </a:pPr>
            <a:r>
              <a:rPr lang="en-US" sz="1600" b="0" i="0" dirty="0">
                <a:solidFill>
                  <a:srgbClr val="0D0D0D"/>
                </a:solidFill>
                <a:effectLst/>
                <a:highlight>
                  <a:srgbClr val="FFFFFF"/>
                </a:highlight>
                <a:latin typeface="Söhne"/>
              </a:rPr>
              <a:t>Guan, W. J., Zheng, X. Y., Chung, K. F., &amp; Zhong, N. S. (2016). Impact of air pollution on the burden of chronic respiratory diseases in China: Time for urgent action. </a:t>
            </a:r>
            <a:r>
              <a:rPr lang="en-US" sz="1600" b="0" i="1" dirty="0">
                <a:solidFill>
                  <a:srgbClr val="0D0D0D"/>
                </a:solidFill>
                <a:effectLst/>
                <a:highlight>
                  <a:srgbClr val="FFFFFF"/>
                </a:highlight>
                <a:latin typeface="Söhne"/>
              </a:rPr>
              <a:t>The Lancet, 388</a:t>
            </a:r>
            <a:r>
              <a:rPr lang="en-US" sz="1600" b="0" i="0" dirty="0">
                <a:solidFill>
                  <a:srgbClr val="0D0D0D"/>
                </a:solidFill>
                <a:effectLst/>
                <a:highlight>
                  <a:srgbClr val="FFFFFF"/>
                </a:highlight>
                <a:latin typeface="Söhne"/>
              </a:rPr>
              <a:t>(10054), 1939-1951.</a:t>
            </a:r>
          </a:p>
          <a:p>
            <a:pPr marL="342900" indent="-342900" algn="l">
              <a:buFont typeface="+mj-lt"/>
              <a:buAutoNum type="arabicPeriod"/>
            </a:pPr>
            <a:r>
              <a:rPr lang="en-US" sz="1600" b="0" i="0" dirty="0">
                <a:solidFill>
                  <a:srgbClr val="0D0D0D"/>
                </a:solidFill>
                <a:effectLst/>
                <a:highlight>
                  <a:srgbClr val="FFFFFF"/>
                </a:highlight>
                <a:latin typeface="Söhne"/>
              </a:rPr>
              <a:t>Guo, L. C., Zhang, Y., Lin, H., Zeng, W., Liu, T., Xiao, J., ... &amp; Ma, W. (2016). The washout effects of rainfall on atmospheric particulate pollution in two Chinese cities. </a:t>
            </a:r>
            <a:r>
              <a:rPr lang="en-US" sz="1600" b="0" i="1" dirty="0">
                <a:solidFill>
                  <a:srgbClr val="0D0D0D"/>
                </a:solidFill>
                <a:effectLst/>
                <a:highlight>
                  <a:srgbClr val="FFFFFF"/>
                </a:highlight>
                <a:latin typeface="Söhne"/>
              </a:rPr>
              <a:t>Environmental Pollution, 215</a:t>
            </a:r>
            <a:r>
              <a:rPr lang="en-US" sz="1600" b="0" i="0" dirty="0">
                <a:solidFill>
                  <a:srgbClr val="0D0D0D"/>
                </a:solidFill>
                <a:effectLst/>
                <a:highlight>
                  <a:srgbClr val="FFFFFF"/>
                </a:highlight>
                <a:latin typeface="Söhne"/>
              </a:rPr>
              <a:t>, 195-202.</a:t>
            </a:r>
          </a:p>
          <a:p>
            <a:pPr marL="342900" indent="-342900" algn="l">
              <a:buFont typeface="+mj-lt"/>
              <a:buAutoNum type="arabicPeriod"/>
            </a:pPr>
            <a:r>
              <a:rPr lang="en-US" sz="1600" b="0" i="0" dirty="0">
                <a:solidFill>
                  <a:srgbClr val="0D0D0D"/>
                </a:solidFill>
                <a:effectLst/>
                <a:highlight>
                  <a:srgbClr val="FFFFFF"/>
                </a:highlight>
                <a:latin typeface="Söhne"/>
              </a:rPr>
              <a:t>Guo, X., Shi, J., Ren, D., Ren, J., &amp; Liu, Q. (2017). Correlations between air pollutant emission, logistic services, GDP, and urban population growth from vector autoregressive modeling: A case study of Beijing. </a:t>
            </a:r>
            <a:r>
              <a:rPr lang="en-US" sz="1600" b="0" i="1" dirty="0">
                <a:solidFill>
                  <a:srgbClr val="0D0D0D"/>
                </a:solidFill>
                <a:effectLst/>
                <a:highlight>
                  <a:srgbClr val="FFFFFF"/>
                </a:highlight>
                <a:latin typeface="Söhne"/>
              </a:rPr>
              <a:t>Natural Hazards, 87</a:t>
            </a:r>
            <a:r>
              <a:rPr lang="en-US" sz="1600" b="0" i="0" dirty="0">
                <a:solidFill>
                  <a:srgbClr val="0D0D0D"/>
                </a:solidFill>
                <a:effectLst/>
                <a:highlight>
                  <a:srgbClr val="FFFFFF"/>
                </a:highlight>
                <a:latin typeface="Söhne"/>
              </a:rPr>
              <a:t>, 885-897. </a:t>
            </a:r>
          </a:p>
          <a:p>
            <a:pPr marL="342900" indent="-342900" algn="l">
              <a:buFont typeface="+mj-lt"/>
              <a:buAutoNum type="arabicPeriod"/>
            </a:pPr>
            <a:r>
              <a:rPr lang="en-US" sz="1600" b="0" i="0" dirty="0">
                <a:solidFill>
                  <a:srgbClr val="0D0D0D"/>
                </a:solidFill>
                <a:effectLst/>
                <a:highlight>
                  <a:srgbClr val="FFFFFF"/>
                </a:highlight>
                <a:latin typeface="Söhne"/>
              </a:rPr>
              <a:t>Jing, Z., Liu, P., Wang, T., Song, H., Lee, J., Xu, T., &amp; Xing, Y. (2020). Effects of meteorological factors and anthropogenic precursors on PM2.5 concentrations in cities in China. </a:t>
            </a:r>
            <a:r>
              <a:rPr lang="en-US" sz="1600" b="0" i="1" dirty="0">
                <a:solidFill>
                  <a:srgbClr val="0D0D0D"/>
                </a:solidFill>
                <a:effectLst/>
                <a:highlight>
                  <a:srgbClr val="FFFFFF"/>
                </a:highlight>
                <a:latin typeface="Söhne"/>
              </a:rPr>
              <a:t>Sustainability, 12</a:t>
            </a:r>
            <a:r>
              <a:rPr lang="en-US" sz="1600" b="0" i="0" dirty="0">
                <a:solidFill>
                  <a:srgbClr val="0D0D0D"/>
                </a:solidFill>
                <a:effectLst/>
                <a:highlight>
                  <a:srgbClr val="FFFFFF"/>
                </a:highlight>
                <a:latin typeface="Söhne"/>
              </a:rPr>
              <a:t>(9), 3550. </a:t>
            </a:r>
          </a:p>
          <a:p>
            <a:pPr marL="342900" indent="-342900" algn="l">
              <a:buFont typeface="+mj-lt"/>
              <a:buAutoNum type="arabicPeriod"/>
            </a:pPr>
            <a:r>
              <a:rPr lang="en-US" sz="1600" b="0" i="0" dirty="0">
                <a:solidFill>
                  <a:srgbClr val="0D0D0D"/>
                </a:solidFill>
                <a:effectLst/>
                <a:highlight>
                  <a:srgbClr val="FFFFFF"/>
                </a:highlight>
                <a:latin typeface="Söhne"/>
              </a:rPr>
              <a:t>Sun, R., Zhou, Y., Wu, J., &amp; Gong, Z. (2019). Influencing factors of PM2.5 pollution: Disaster points of meteorological factors. </a:t>
            </a:r>
            <a:r>
              <a:rPr lang="en-US" sz="1600" b="0" i="1" dirty="0">
                <a:solidFill>
                  <a:srgbClr val="0D0D0D"/>
                </a:solidFill>
                <a:effectLst/>
                <a:highlight>
                  <a:srgbClr val="FFFFFF"/>
                </a:highlight>
                <a:latin typeface="Söhne"/>
              </a:rPr>
              <a:t>International Journal of Environmental Research and Public Health, 16</a:t>
            </a:r>
            <a:r>
              <a:rPr lang="en-US" sz="1600" b="0" i="0" dirty="0">
                <a:solidFill>
                  <a:srgbClr val="0D0D0D"/>
                </a:solidFill>
                <a:effectLst/>
                <a:highlight>
                  <a:srgbClr val="FFFFFF"/>
                </a:highlight>
                <a:latin typeface="Söhne"/>
              </a:rPr>
              <a:t>(20), 3891. </a:t>
            </a:r>
          </a:p>
          <a:p>
            <a:pPr marL="342900" indent="-342900" algn="l">
              <a:buFont typeface="+mj-lt"/>
              <a:buAutoNum type="arabicPeriod"/>
            </a:pPr>
            <a:r>
              <a:rPr lang="en-US" sz="1600" b="0" i="0" dirty="0">
                <a:solidFill>
                  <a:srgbClr val="0D0D0D"/>
                </a:solidFill>
                <a:effectLst/>
                <a:highlight>
                  <a:srgbClr val="FFFFFF"/>
                </a:highlight>
                <a:latin typeface="Söhne"/>
              </a:rPr>
              <a:t>Wang, S., Liu, X., Yang, X., Zou, B., &amp; Wang, J. (2018). Spatial variations of PM2.5 in Chinese cities for the joint impacts of human activities and natural conditions: A global and local regression perspective. </a:t>
            </a:r>
            <a:r>
              <a:rPr lang="en-US" sz="1600" b="0" i="1" dirty="0">
                <a:solidFill>
                  <a:srgbClr val="0D0D0D"/>
                </a:solidFill>
                <a:effectLst/>
                <a:highlight>
                  <a:srgbClr val="FFFFFF"/>
                </a:highlight>
                <a:latin typeface="Söhne"/>
              </a:rPr>
              <a:t>Journal of Cleaner Production, 203</a:t>
            </a:r>
            <a:r>
              <a:rPr lang="en-US" sz="1600" b="0" i="0" dirty="0">
                <a:solidFill>
                  <a:srgbClr val="0D0D0D"/>
                </a:solidFill>
                <a:effectLst/>
                <a:highlight>
                  <a:srgbClr val="FFFFFF"/>
                </a:highlight>
                <a:latin typeface="Söhne"/>
              </a:rPr>
              <a:t>, 143-152. </a:t>
            </a:r>
          </a:p>
          <a:p>
            <a:pPr marL="342900" indent="-342900" algn="l">
              <a:buFont typeface="+mj-lt"/>
              <a:buAutoNum type="arabicPeriod"/>
            </a:pPr>
            <a:r>
              <a:rPr lang="en-US" sz="1600" b="0" i="0" dirty="0">
                <a:solidFill>
                  <a:srgbClr val="0D0D0D"/>
                </a:solidFill>
                <a:effectLst/>
                <a:highlight>
                  <a:srgbClr val="FFFFFF"/>
                </a:highlight>
                <a:latin typeface="Söhne"/>
              </a:rPr>
              <a:t>World Health Organization. (2021, November 15). Ambient (outdoor) air pollution. Retrieved from </a:t>
            </a:r>
            <a:r>
              <a:rPr lang="en-US" sz="1600" b="0" i="0" u="none" strike="noStrike" dirty="0">
                <a:solidFill>
                  <a:srgbClr val="0D0D0D"/>
                </a:solidFill>
                <a:effectLst/>
                <a:highlight>
                  <a:srgbClr val="FFFFFF"/>
                </a:highlight>
                <a:latin typeface="Söhne"/>
                <a:hlinkClick r:id="rId3"/>
              </a:rPr>
              <a:t>https://www.who.int/news-room/fact-sheets/detail/ambient-(outdoor)-air-quality-and-health</a:t>
            </a:r>
            <a:endParaRPr lang="en-US" sz="16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4269892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228" y="2869283"/>
            <a:ext cx="4645543" cy="1119433"/>
          </a:xfrm>
        </p:spPr>
        <p:txBody>
          <a:bodyPr>
            <a:noAutofit/>
          </a:bodyPr>
          <a:lstStyle/>
          <a:p>
            <a:pPr algn="ctr">
              <a:spcBef>
                <a:spcPts val="1800"/>
              </a:spcBef>
            </a:pPr>
            <a:r>
              <a:rPr lang="en-US" sz="6000" kern="0" spc="0" dirty="0">
                <a:solidFill>
                  <a:srgbClr val="7A0019"/>
                </a:solidFill>
                <a:latin typeface="Calibri" panose="020F0502020204030204" pitchFamily="34" charset="0"/>
                <a:ea typeface="Calibri" panose="020F0502020204030204" pitchFamily="34" charset="0"/>
                <a:cs typeface="Calibri" panose="020F0502020204030204" pitchFamily="34" charset="0"/>
              </a:rPr>
              <a:t>QUESTIONS?</a:t>
            </a:r>
            <a:endParaRPr lang="en-US" sz="6000" dirty="0">
              <a:solidFill>
                <a:srgbClr val="0070C0"/>
              </a:solidFill>
              <a:latin typeface="Calibri" panose="020F0502020204030204" pitchFamily="34" charset="0"/>
              <a:cs typeface="Times New Roman" panose="02020603050405020304" pitchFamily="18" charset="0"/>
            </a:endParaRPr>
          </a:p>
        </p:txBody>
      </p:sp>
      <p:sp>
        <p:nvSpPr>
          <p:cNvPr id="14" name="Slide Number Placeholder 13"/>
          <p:cNvSpPr>
            <a:spLocks noGrp="1"/>
          </p:cNvSpPr>
          <p:nvPr>
            <p:ph type="sldNum" sz="quarter" idx="12"/>
          </p:nvPr>
        </p:nvSpPr>
        <p:spPr>
          <a:xfrm>
            <a:off x="11190514" y="13063"/>
            <a:ext cx="858067" cy="499533"/>
          </a:xfrm>
        </p:spPr>
        <p:txBody>
          <a:bodyPr/>
          <a:lstStyle/>
          <a:p>
            <a:fld id="{6D22F896-40B5-4ADD-8801-0D06FADFA095}" type="slidenum">
              <a:rPr lang="en-US" smtClean="0"/>
              <a:pPr/>
              <a:t>13</a:t>
            </a:fld>
            <a:endParaRPr lang="en-US" dirty="0"/>
          </a:p>
        </p:txBody>
      </p:sp>
      <p:pic>
        <p:nvPicPr>
          <p:cNvPr id="3" name="graphics_4x3-M-maroon.png" descr="/Users/ranja/Documents/5-resources/ppt/2018 ppt-with R/new/working files/graphics_4x3-M-maroon.png">
            <a:extLst>
              <a:ext uri="{FF2B5EF4-FFF2-40B4-BE49-F238E27FC236}">
                <a16:creationId xmlns:a16="http://schemas.microsoft.com/office/drawing/2014/main" id="{8394F4A3-FF57-BB89-CE67-1637502F59F7}"/>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spTree>
    <p:extLst>
      <p:ext uri="{BB962C8B-B14F-4D97-AF65-F5344CB8AC3E}">
        <p14:creationId xmlns:p14="http://schemas.microsoft.com/office/powerpoint/2010/main" val="2902784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41C19C-969E-4FD5-9B23-850EBABF4E0C}"/>
              </a:ext>
            </a:extLst>
          </p:cNvPr>
          <p:cNvSpPr txBox="1"/>
          <p:nvPr/>
        </p:nvSpPr>
        <p:spPr>
          <a:xfrm>
            <a:off x="373601" y="1233520"/>
            <a:ext cx="11161175" cy="3785652"/>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Understanding air quality dynamics in Minneapolis as part of the broader goal of Climate Smart </a:t>
            </a:r>
            <a:r>
              <a:rPr lang="en-US" sz="2400" dirty="0" err="1">
                <a:latin typeface="Calibri" panose="020F0502020204030204" pitchFamily="34" charset="0"/>
                <a:ea typeface="Calibri" panose="020F0502020204030204" pitchFamily="34" charset="0"/>
                <a:cs typeface="Calibri" panose="020F0502020204030204" pitchFamily="34" charset="0"/>
              </a:rPr>
              <a:t>GIScience</a:t>
            </a:r>
            <a:r>
              <a:rPr lang="en-US" sz="2400" dirty="0">
                <a:latin typeface="Calibri" panose="020F0502020204030204" pitchFamily="34" charset="0"/>
                <a:ea typeface="Calibri" panose="020F0502020204030204" pitchFamily="34" charset="0"/>
                <a:cs typeface="Calibri" panose="020F0502020204030204" pitchFamily="34" charset="0"/>
              </a:rPr>
              <a:t>.</a:t>
            </a:r>
          </a:p>
          <a:p>
            <a:pPr marL="285750" indent="-285750" algn="just">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Air pollution in urban areas, particularly PM 2.5, poses significant environmental and public health challenges.</a:t>
            </a:r>
          </a:p>
          <a:p>
            <a:pPr marL="285750" indent="-285750" algn="just">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2400" dirty="0">
                <a:solidFill>
                  <a:srgbClr val="0D0D0D"/>
                </a:solidFill>
                <a:highlight>
                  <a:srgbClr val="FFFFFF"/>
                </a:highlight>
                <a:latin typeface="Söhne"/>
              </a:rPr>
              <a:t>V</a:t>
            </a:r>
            <a:r>
              <a:rPr lang="en-US" sz="2400" b="0" i="0" dirty="0">
                <a:solidFill>
                  <a:srgbClr val="0D0D0D"/>
                </a:solidFill>
                <a:effectLst/>
                <a:highlight>
                  <a:srgbClr val="FFFFFF"/>
                </a:highlight>
                <a:latin typeface="Söhne"/>
              </a:rPr>
              <a:t>arious factors shaping PM2.5 levels were explored.</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The study utilizes volunteered geographic information (VGI) and open data portals to conduct a spatial-temporal analysis of air quality dynamics.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2</a:t>
            </a:fld>
            <a:endParaRPr lang="en-US" dirty="0"/>
          </a:p>
        </p:txBody>
      </p:sp>
      <p:pic>
        <p:nvPicPr>
          <p:cNvPr id="2" name="graphics_4x3-M-maroon.png" descr="/Users/ranja/Documents/5-resources/ppt/2018 ppt-with R/new/working files/graphics_4x3-M-maroon.png">
            <a:extLst>
              <a:ext uri="{FF2B5EF4-FFF2-40B4-BE49-F238E27FC236}">
                <a16:creationId xmlns:a16="http://schemas.microsoft.com/office/drawing/2014/main" id="{E1B0A064-9C32-4AD5-3388-14D66E68DEB3}"/>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sp>
        <p:nvSpPr>
          <p:cNvPr id="6" name="TextBox 5">
            <a:extLst>
              <a:ext uri="{FF2B5EF4-FFF2-40B4-BE49-F238E27FC236}">
                <a16:creationId xmlns:a16="http://schemas.microsoft.com/office/drawing/2014/main" id="{A4DA9FCD-E321-6938-A76B-7D2FE1F05749}"/>
              </a:ext>
            </a:extLst>
          </p:cNvPr>
          <p:cNvSpPr txBox="1"/>
          <p:nvPr/>
        </p:nvSpPr>
        <p:spPr>
          <a:xfrm>
            <a:off x="373601" y="394909"/>
            <a:ext cx="6558572" cy="707886"/>
          </a:xfrm>
          <a:prstGeom prst="rect">
            <a:avLst/>
          </a:prstGeom>
          <a:noFill/>
        </p:spPr>
        <p:txBody>
          <a:bodyPr wrap="square">
            <a:spAutoFit/>
          </a:bodyPr>
          <a:lstStyle/>
          <a:p>
            <a:pPr algn="just"/>
            <a:r>
              <a:rPr lang="en-US" sz="4000" dirty="0">
                <a:solidFill>
                  <a:srgbClr val="0070C0"/>
                </a:solidFill>
                <a:latin typeface="Calibri" panose="020F0502020204030204" pitchFamily="34" charset="0"/>
                <a:cs typeface="Times New Roman" panose="02020603050405020304" pitchFamily="18" charset="0"/>
              </a:rPr>
              <a:t> </a:t>
            </a:r>
            <a:r>
              <a:rPr lang="en-US" sz="4000" kern="0" dirty="0">
                <a:solidFill>
                  <a:srgbClr val="7A0019"/>
                </a:solidFill>
                <a:latin typeface="Calibri" panose="020F0502020204030204" pitchFamily="34" charset="0"/>
                <a:ea typeface="Calibri" panose="020F0502020204030204" pitchFamily="34" charset="0"/>
                <a:cs typeface="Calibri" panose="020F0502020204030204" pitchFamily="34" charset="0"/>
              </a:rPr>
              <a:t>INTRODUCTION </a:t>
            </a:r>
          </a:p>
        </p:txBody>
      </p:sp>
    </p:spTree>
    <p:extLst>
      <p:ext uri="{BB962C8B-B14F-4D97-AF65-F5344CB8AC3E}">
        <p14:creationId xmlns:p14="http://schemas.microsoft.com/office/powerpoint/2010/main" val="1426842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41C19C-969E-4FD5-9B23-850EBABF4E0C}"/>
              </a:ext>
            </a:extLst>
          </p:cNvPr>
          <p:cNvSpPr txBox="1"/>
          <p:nvPr/>
        </p:nvSpPr>
        <p:spPr>
          <a:xfrm>
            <a:off x="373601" y="1351508"/>
            <a:ext cx="5722399" cy="4524315"/>
          </a:xfrm>
          <a:prstGeom prst="rect">
            <a:avLst/>
          </a:prstGeom>
          <a:noFill/>
        </p:spPr>
        <p:txBody>
          <a:bodyPr wrap="square" rtlCol="0">
            <a:spAutoFit/>
          </a:bodyPr>
          <a:lstStyle/>
          <a:p>
            <a:pPr marL="342900" indent="-342900" algn="just">
              <a:buFont typeface="Wingdings" panose="05000000000000000000" pitchFamily="2" charset="2"/>
              <a:buChar char="§"/>
            </a:pPr>
            <a:r>
              <a:rPr lang="en-US" sz="2400" b="0" i="0" dirty="0">
                <a:solidFill>
                  <a:srgbClr val="0D0D0D"/>
                </a:solidFill>
                <a:effectLst/>
                <a:highlight>
                  <a:srgbClr val="FFFFFF"/>
                </a:highlight>
                <a:latin typeface="Söhne"/>
              </a:rPr>
              <a:t>The challenge of air pollution in the Minneapolis metropolitan area</a:t>
            </a:r>
          </a:p>
          <a:p>
            <a:pPr marL="342900" indent="-342900" algn="just">
              <a:buFont typeface="Wingdings" panose="05000000000000000000" pitchFamily="2" charset="2"/>
              <a:buChar char="§"/>
            </a:pPr>
            <a:endParaRPr lang="en-US" sz="2400" b="0" i="0" dirty="0">
              <a:solidFill>
                <a:srgbClr val="0D0D0D"/>
              </a:solidFill>
              <a:effectLst/>
              <a:highlight>
                <a:srgbClr val="FFFFFF"/>
              </a:highlight>
              <a:latin typeface="Söhne"/>
            </a:endParaRPr>
          </a:p>
          <a:p>
            <a:pPr marL="342900" indent="-342900" algn="just">
              <a:buFont typeface="Wingdings" panose="05000000000000000000" pitchFamily="2" charset="2"/>
              <a:buChar char="§"/>
            </a:pPr>
            <a:r>
              <a:rPr lang="en-US" sz="2400" b="0" i="0" dirty="0">
                <a:solidFill>
                  <a:srgbClr val="0D0D0D"/>
                </a:solidFill>
                <a:effectLst/>
                <a:highlight>
                  <a:srgbClr val="FFFFFF"/>
                </a:highlight>
                <a:latin typeface="Söhne"/>
              </a:rPr>
              <a:t>Despite growing access to air quality data, understanding the impact of anthropogenic activities, economic development, and meteorological conditions affect PM2.5 levels remains limited.</a:t>
            </a:r>
          </a:p>
          <a:p>
            <a:pPr marL="342900" indent="-342900" algn="just">
              <a:buFont typeface="Wingdings" panose="05000000000000000000" pitchFamily="2" charset="2"/>
              <a:buChar char="§"/>
            </a:pPr>
            <a:endParaRPr lang="en-US" sz="2400" b="0" i="0" dirty="0">
              <a:solidFill>
                <a:srgbClr val="0D0D0D"/>
              </a:solidFill>
              <a:effectLst/>
              <a:highlight>
                <a:srgbClr val="FFFFFF"/>
              </a:highlight>
              <a:latin typeface="Söhne"/>
            </a:endParaRPr>
          </a:p>
          <a:p>
            <a:pPr marL="342900" indent="-342900" algn="just">
              <a:buFont typeface="Wingdings" panose="05000000000000000000" pitchFamily="2" charset="2"/>
              <a:buChar char="§"/>
            </a:pPr>
            <a:r>
              <a:rPr lang="en-US" sz="2400" b="0" i="0" dirty="0">
                <a:solidFill>
                  <a:srgbClr val="0D0D0D"/>
                </a:solidFill>
                <a:effectLst/>
                <a:highlight>
                  <a:srgbClr val="FFFFFF"/>
                </a:highlight>
                <a:latin typeface="Söhne"/>
              </a:rPr>
              <a:t>Research gap regarding the impact of abnormal weather events on PM2.5</a:t>
            </a:r>
          </a:p>
        </p:txBody>
      </p:sp>
      <p:sp>
        <p:nvSpPr>
          <p:cNvPr id="4" name="Slide Number Placeholder 3"/>
          <p:cNvSpPr>
            <a:spLocks noGrp="1"/>
          </p:cNvSpPr>
          <p:nvPr>
            <p:ph type="sldNum" sz="quarter" idx="12"/>
          </p:nvPr>
        </p:nvSpPr>
        <p:spPr/>
        <p:txBody>
          <a:bodyPr/>
          <a:lstStyle/>
          <a:p>
            <a:fld id="{6D22F896-40B5-4ADD-8801-0D06FADFA095}" type="slidenum">
              <a:rPr lang="en-US" smtClean="0"/>
              <a:pPr/>
              <a:t>3</a:t>
            </a:fld>
            <a:endParaRPr lang="en-US" dirty="0"/>
          </a:p>
        </p:txBody>
      </p:sp>
      <p:pic>
        <p:nvPicPr>
          <p:cNvPr id="2" name="graphics_4x3-M-maroon.png" descr="/Users/ranja/Documents/5-resources/ppt/2018 ppt-with R/new/working files/graphics_4x3-M-maroon.png">
            <a:extLst>
              <a:ext uri="{FF2B5EF4-FFF2-40B4-BE49-F238E27FC236}">
                <a16:creationId xmlns:a16="http://schemas.microsoft.com/office/drawing/2014/main" id="{E1B0A064-9C32-4AD5-3388-14D66E68DEB3}"/>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sp>
        <p:nvSpPr>
          <p:cNvPr id="6" name="TextBox 5">
            <a:extLst>
              <a:ext uri="{FF2B5EF4-FFF2-40B4-BE49-F238E27FC236}">
                <a16:creationId xmlns:a16="http://schemas.microsoft.com/office/drawing/2014/main" id="{A4DA9FCD-E321-6938-A76B-7D2FE1F05749}"/>
              </a:ext>
            </a:extLst>
          </p:cNvPr>
          <p:cNvSpPr txBox="1"/>
          <p:nvPr/>
        </p:nvSpPr>
        <p:spPr>
          <a:xfrm>
            <a:off x="373601" y="394909"/>
            <a:ext cx="6558572" cy="707886"/>
          </a:xfrm>
          <a:prstGeom prst="rect">
            <a:avLst/>
          </a:prstGeom>
          <a:noFill/>
        </p:spPr>
        <p:txBody>
          <a:bodyPr wrap="square">
            <a:spAutoFit/>
          </a:bodyPr>
          <a:lstStyle/>
          <a:p>
            <a:pPr algn="just"/>
            <a:r>
              <a:rPr lang="en-US" sz="4000" dirty="0">
                <a:solidFill>
                  <a:srgbClr val="0070C0"/>
                </a:solidFill>
                <a:latin typeface="Calibri" panose="020F0502020204030204" pitchFamily="34" charset="0"/>
                <a:cs typeface="Times New Roman" panose="02020603050405020304" pitchFamily="18" charset="0"/>
              </a:rPr>
              <a:t> </a:t>
            </a:r>
            <a:r>
              <a:rPr lang="en-US" sz="4000" kern="0" dirty="0">
                <a:solidFill>
                  <a:srgbClr val="7A0019"/>
                </a:solidFill>
                <a:latin typeface="Calibri" panose="020F0502020204030204" pitchFamily="34" charset="0"/>
                <a:ea typeface="Calibri" panose="020F0502020204030204" pitchFamily="34" charset="0"/>
                <a:cs typeface="Calibri" panose="020F0502020204030204" pitchFamily="34" charset="0"/>
              </a:rPr>
              <a:t>PROBLEM STATEMENT </a:t>
            </a:r>
          </a:p>
        </p:txBody>
      </p:sp>
      <p:pic>
        <p:nvPicPr>
          <p:cNvPr id="3" name="Picture 2" descr="Air quality alert expanded as pollution reaches record levels">
            <a:extLst>
              <a:ext uri="{FF2B5EF4-FFF2-40B4-BE49-F238E27FC236}">
                <a16:creationId xmlns:a16="http://schemas.microsoft.com/office/drawing/2014/main" id="{843A95D3-5D93-AEEA-C6A2-16CF7DD0C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946" y="1625796"/>
            <a:ext cx="5476453" cy="36526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0B5C691-45AB-8A3F-E224-D65DE704D061}"/>
              </a:ext>
            </a:extLst>
          </p:cNvPr>
          <p:cNvSpPr txBox="1"/>
          <p:nvPr/>
        </p:nvSpPr>
        <p:spPr>
          <a:xfrm>
            <a:off x="6341946" y="5342503"/>
            <a:ext cx="5476454" cy="307777"/>
          </a:xfrm>
          <a:prstGeom prst="rect">
            <a:avLst/>
          </a:prstGeom>
          <a:noFill/>
        </p:spPr>
        <p:txBody>
          <a:bodyPr wrap="square">
            <a:spAutoFit/>
          </a:bodyPr>
          <a:lstStyle/>
          <a:p>
            <a:pPr algn="ctr"/>
            <a:r>
              <a:rPr lang="en-US" sz="1400" i="1" dirty="0">
                <a:latin typeface="Calibri" panose="020F0502020204030204" pitchFamily="34" charset="0"/>
                <a:ea typeface="Calibri" panose="020F0502020204030204" pitchFamily="34" charset="0"/>
                <a:cs typeface="Calibri" panose="020F0502020204030204" pitchFamily="34" charset="0"/>
              </a:rPr>
              <a:t>Source: </a:t>
            </a:r>
            <a:r>
              <a:rPr lang="en-US" sz="1400" i="1" dirty="0">
                <a:latin typeface="Calibri" panose="020F0502020204030204" pitchFamily="34" charset="0"/>
                <a:ea typeface="Calibri" panose="020F0502020204030204" pitchFamily="34" charset="0"/>
                <a:cs typeface="Calibri" panose="020F0502020204030204" pitchFamily="34" charset="0"/>
                <a:hlinkClick r:id="rId6"/>
              </a:rPr>
              <a:t>StarTribune</a:t>
            </a:r>
            <a:endParaRPr lang="en-US" sz="1400"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8692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41C19C-969E-4FD5-9B23-850EBABF4E0C}"/>
              </a:ext>
            </a:extLst>
          </p:cNvPr>
          <p:cNvSpPr txBox="1"/>
          <p:nvPr/>
        </p:nvSpPr>
        <p:spPr>
          <a:xfrm>
            <a:off x="373602" y="1390362"/>
            <a:ext cx="6831874" cy="4093428"/>
          </a:xfrm>
          <a:prstGeom prst="rect">
            <a:avLst/>
          </a:prstGeom>
          <a:noFill/>
        </p:spPr>
        <p:txBody>
          <a:bodyPr wrap="square" rtlCol="0">
            <a:spAutoFit/>
          </a:bodyPr>
          <a:lstStyle/>
          <a:p>
            <a:pPr marL="342900" indent="-342900" algn="l">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Location: Minneapolis, U.S.</a:t>
            </a:r>
          </a:p>
          <a:p>
            <a:pPr marL="342900" indent="-342900" algn="l">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Data Source: Purple Air</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More than 100 sensors and hourly average reading</a:t>
            </a:r>
            <a:endParaRPr lang="en-US" sz="2400" dirty="0">
              <a:latin typeface="Calibri" panose="020F0502020204030204" pitchFamily="34" charset="0"/>
              <a:ea typeface="Calibri" panose="020F0502020204030204" pitchFamily="34" charset="0"/>
              <a:cs typeface="Calibri" panose="020F0502020204030204" pitchFamily="34" charset="0"/>
            </a:endParaRPr>
          </a:p>
          <a:p>
            <a:pPr lvl="1"/>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Description of the dataset: PM2.5 data for April, July, October, December 2023 and special cases</a:t>
            </a:r>
          </a:p>
          <a:p>
            <a:pPr marL="342900" indent="-342900" algn="l">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Importance of volunteered geographic information (VGI) for real-time and historical air quality monitoring</a:t>
            </a:r>
          </a:p>
        </p:txBody>
      </p:sp>
      <p:sp>
        <p:nvSpPr>
          <p:cNvPr id="4" name="Slide Number Placeholder 3"/>
          <p:cNvSpPr>
            <a:spLocks noGrp="1"/>
          </p:cNvSpPr>
          <p:nvPr>
            <p:ph type="sldNum" sz="quarter" idx="12"/>
          </p:nvPr>
        </p:nvSpPr>
        <p:spPr/>
        <p:txBody>
          <a:bodyPr/>
          <a:lstStyle/>
          <a:p>
            <a:fld id="{6D22F896-40B5-4ADD-8801-0D06FADFA095}" type="slidenum">
              <a:rPr lang="en-US" smtClean="0"/>
              <a:pPr/>
              <a:t>4</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394909"/>
            <a:ext cx="6558572" cy="707886"/>
          </a:xfrm>
          <a:prstGeom prst="rect">
            <a:avLst/>
          </a:prstGeom>
          <a:noFill/>
        </p:spPr>
        <p:txBody>
          <a:bodyPr wrap="square">
            <a:spAutoFit/>
          </a:bodyPr>
          <a:lstStyle/>
          <a:p>
            <a:pPr algn="just"/>
            <a:r>
              <a:rPr lang="en-US" sz="4000" dirty="0">
                <a:solidFill>
                  <a:srgbClr val="0070C0"/>
                </a:solidFill>
                <a:latin typeface="Calibri" panose="020F0502020204030204" pitchFamily="34" charset="0"/>
                <a:cs typeface="Times New Roman" panose="02020603050405020304" pitchFamily="18" charset="0"/>
              </a:rPr>
              <a:t> </a:t>
            </a:r>
            <a:r>
              <a:rPr lang="en-US" sz="4000" kern="0" dirty="0">
                <a:solidFill>
                  <a:srgbClr val="7A0019"/>
                </a:solidFill>
                <a:latin typeface="Calibri" panose="020F0502020204030204" pitchFamily="34" charset="0"/>
                <a:ea typeface="Calibri" panose="020F0502020204030204" pitchFamily="34" charset="0"/>
                <a:cs typeface="Calibri" panose="020F0502020204030204" pitchFamily="34" charset="0"/>
              </a:rPr>
              <a:t>STUDY AREA AND DATA</a:t>
            </a:r>
          </a:p>
        </p:txBody>
      </p:sp>
      <p:pic>
        <p:nvPicPr>
          <p:cNvPr id="2" name="graphics_4x3-M-maroon.png" descr="/Users/ranja/Documents/5-resources/ppt/2018 ppt-with R/new/working files/graphics_4x3-M-maroon.png">
            <a:extLst>
              <a:ext uri="{FF2B5EF4-FFF2-40B4-BE49-F238E27FC236}">
                <a16:creationId xmlns:a16="http://schemas.microsoft.com/office/drawing/2014/main" id="{C74EE5EC-40D2-2AFB-A10F-135038F6064A}"/>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pic>
        <p:nvPicPr>
          <p:cNvPr id="14" name="Picture 13">
            <a:extLst>
              <a:ext uri="{FF2B5EF4-FFF2-40B4-BE49-F238E27FC236}">
                <a16:creationId xmlns:a16="http://schemas.microsoft.com/office/drawing/2014/main" id="{2E73832E-A9EA-F45F-2AC4-49F9D818A895}"/>
              </a:ext>
            </a:extLst>
          </p:cNvPr>
          <p:cNvPicPr>
            <a:picLocks noChangeAspect="1"/>
          </p:cNvPicPr>
          <p:nvPr/>
        </p:nvPicPr>
        <p:blipFill rotWithShape="1">
          <a:blip r:embed="rId5"/>
          <a:srcRect t="4411"/>
          <a:stretch/>
        </p:blipFill>
        <p:spPr>
          <a:xfrm>
            <a:off x="6932173" y="1963442"/>
            <a:ext cx="5140287" cy="2931115"/>
          </a:xfrm>
          <a:prstGeom prst="rect">
            <a:avLst/>
          </a:prstGeom>
        </p:spPr>
      </p:pic>
      <p:sp>
        <p:nvSpPr>
          <p:cNvPr id="16" name="TextBox 15">
            <a:extLst>
              <a:ext uri="{FF2B5EF4-FFF2-40B4-BE49-F238E27FC236}">
                <a16:creationId xmlns:a16="http://schemas.microsoft.com/office/drawing/2014/main" id="{AF0C3DE1-6051-C780-DA7A-FF3B530259BD}"/>
              </a:ext>
            </a:extLst>
          </p:cNvPr>
          <p:cNvSpPr txBox="1"/>
          <p:nvPr/>
        </p:nvSpPr>
        <p:spPr>
          <a:xfrm>
            <a:off x="6908294" y="1681986"/>
            <a:ext cx="5140287" cy="3567226"/>
          </a:xfrm>
          <a:prstGeom prst="rect">
            <a:avLst/>
          </a:prstGeom>
          <a:solidFill>
            <a:schemeClr val="bg1"/>
          </a:solidFill>
        </p:spPr>
        <p:txBody>
          <a:bodyPr wrap="square" rtlCol="0">
            <a:spAutoFit/>
          </a:bodyPr>
          <a:lstStyle/>
          <a:p>
            <a:endParaRPr lang="en-PK" dirty="0"/>
          </a:p>
        </p:txBody>
      </p:sp>
      <p:pic>
        <p:nvPicPr>
          <p:cNvPr id="17" name="Picture 16">
            <a:extLst>
              <a:ext uri="{FF2B5EF4-FFF2-40B4-BE49-F238E27FC236}">
                <a16:creationId xmlns:a16="http://schemas.microsoft.com/office/drawing/2014/main" id="{19E6571A-E2F2-6999-9D6D-47222A3B186B}"/>
              </a:ext>
            </a:extLst>
          </p:cNvPr>
          <p:cNvPicPr>
            <a:picLocks noChangeAspect="1"/>
          </p:cNvPicPr>
          <p:nvPr/>
        </p:nvPicPr>
        <p:blipFill>
          <a:blip r:embed="rId6"/>
          <a:stretch>
            <a:fillRect/>
          </a:stretch>
        </p:blipFill>
        <p:spPr>
          <a:xfrm>
            <a:off x="8493760" y="887694"/>
            <a:ext cx="2928399" cy="4573964"/>
          </a:xfrm>
          <a:prstGeom prst="rect">
            <a:avLst/>
          </a:prstGeom>
        </p:spPr>
      </p:pic>
    </p:spTree>
    <p:extLst>
      <p:ext uri="{BB962C8B-B14F-4D97-AF65-F5344CB8AC3E}">
        <p14:creationId xmlns:p14="http://schemas.microsoft.com/office/powerpoint/2010/main" val="107434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5</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600" y="481253"/>
            <a:ext cx="5740400" cy="737947"/>
          </a:xfrm>
        </p:spPr>
        <p:txBody>
          <a:bodyPr>
            <a:normAutofit/>
          </a:bodyPr>
          <a:lstStyle/>
          <a:p>
            <a:pPr algn="just">
              <a:spcBef>
                <a:spcPts val="1800"/>
              </a:spcBef>
            </a:pPr>
            <a:r>
              <a:rPr kumimoji="0" lang="en-US" sz="4000" i="0" u="none" strike="noStrike" kern="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Calibri" panose="020F0502020204030204" pitchFamily="34" charset="0"/>
              </a:rPr>
              <a:t>METHODS AND RESULTS</a:t>
            </a:r>
            <a:endParaRPr lang="en-US" sz="4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8BA6009-F35E-42C7-678B-A51907783B2F}"/>
              </a:ext>
            </a:extLst>
          </p:cNvPr>
          <p:cNvSpPr txBox="1"/>
          <p:nvPr/>
        </p:nvSpPr>
        <p:spPr>
          <a:xfrm>
            <a:off x="355600" y="1416999"/>
            <a:ext cx="6167120" cy="3046988"/>
          </a:xfrm>
          <a:prstGeom prst="rect">
            <a:avLst/>
          </a:prstGeom>
          <a:noFill/>
        </p:spPr>
        <p:txBody>
          <a:bodyPr wrap="square" rtlCol="0">
            <a:spAutoFit/>
          </a:bodyPr>
          <a:lstStyle/>
          <a:p>
            <a:pPr marL="342900" indent="-34290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Multi-faceted approach: Data collection, processing, and analysis</a:t>
            </a:r>
          </a:p>
          <a:p>
            <a:pPr marL="342900" indent="-342900" algn="just">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Utilization of Python scripts for Extract, Transform, Load (ETL) process</a:t>
            </a:r>
          </a:p>
          <a:p>
            <a:pPr marL="342900" indent="-342900" algn="just">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Consideration of various factors influencing air quality dynamics</a:t>
            </a:r>
          </a:p>
        </p:txBody>
      </p:sp>
      <p:pic>
        <p:nvPicPr>
          <p:cNvPr id="2" name="graphics_4x3-M-maroon.png" descr="/Users/ranja/Documents/5-resources/ppt/2018 ppt-with R/new/working files/graphics_4x3-M-maroon.png">
            <a:extLst>
              <a:ext uri="{FF2B5EF4-FFF2-40B4-BE49-F238E27FC236}">
                <a16:creationId xmlns:a16="http://schemas.microsoft.com/office/drawing/2014/main" id="{BAC5943C-9C1A-626C-EB00-53E846E0AAB5}"/>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pic>
        <p:nvPicPr>
          <p:cNvPr id="5" name="Picture 4" descr="A diagram of a data processing process&#10;&#10;Description automatically generated">
            <a:extLst>
              <a:ext uri="{FF2B5EF4-FFF2-40B4-BE49-F238E27FC236}">
                <a16:creationId xmlns:a16="http://schemas.microsoft.com/office/drawing/2014/main" id="{969053C5-BFEC-B8C7-A9B7-23F5DDC6FE45}"/>
              </a:ext>
            </a:extLst>
          </p:cNvPr>
          <p:cNvPicPr>
            <a:picLocks noChangeAspect="1"/>
          </p:cNvPicPr>
          <p:nvPr/>
        </p:nvPicPr>
        <p:blipFill rotWithShape="1">
          <a:blip r:embed="rId5"/>
          <a:srcRect l="2770" t="4532" r="3030" b="5899"/>
          <a:stretch/>
        </p:blipFill>
        <p:spPr>
          <a:xfrm>
            <a:off x="6888480" y="1574799"/>
            <a:ext cx="5100320" cy="3215191"/>
          </a:xfrm>
          <a:prstGeom prst="rect">
            <a:avLst/>
          </a:prstGeom>
        </p:spPr>
      </p:pic>
    </p:spTree>
    <p:extLst>
      <p:ext uri="{BB962C8B-B14F-4D97-AF65-F5344CB8AC3E}">
        <p14:creationId xmlns:p14="http://schemas.microsoft.com/office/powerpoint/2010/main" val="11345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6</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599" y="481253"/>
            <a:ext cx="6637363" cy="639763"/>
          </a:xfrm>
        </p:spPr>
        <p:txBody>
          <a:bodyPr>
            <a:normAutofit fontScale="90000"/>
          </a:bodyPr>
          <a:lstStyle/>
          <a:p>
            <a:pPr algn="just">
              <a:spcBef>
                <a:spcPts val="1800"/>
              </a:spcBef>
            </a:pPr>
            <a:r>
              <a:rPr kumimoji="0" lang="en-US" sz="4000" i="0" u="none" strike="noStrike" kern="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Calibri" panose="020F0502020204030204" pitchFamily="34" charset="0"/>
              </a:rPr>
              <a:t>DATA COLLECTION &amp; PROCESSING</a:t>
            </a:r>
            <a:endParaRPr lang="en-US" sz="4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8BA6009-F35E-42C7-678B-A51907783B2F}"/>
              </a:ext>
            </a:extLst>
          </p:cNvPr>
          <p:cNvSpPr txBox="1"/>
          <p:nvPr/>
        </p:nvSpPr>
        <p:spPr>
          <a:xfrm>
            <a:off x="355600" y="1280138"/>
            <a:ext cx="5821680" cy="3046988"/>
          </a:xfrm>
          <a:prstGeom prst="rect">
            <a:avLst/>
          </a:prstGeom>
          <a:noFill/>
        </p:spPr>
        <p:txBody>
          <a:bodyPr wrap="square" rtlCol="0">
            <a:spAutoFit/>
          </a:bodyPr>
          <a:lstStyle/>
          <a:p>
            <a:pPr marL="342900" indent="-34290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Cleaning and wrangling of data to ensure accuracy, consistency, compatibility, and relevance</a:t>
            </a:r>
          </a:p>
          <a:p>
            <a:pPr marL="342900" indent="-342900" algn="just">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Use of </a:t>
            </a:r>
            <a:r>
              <a:rPr lang="en-US" sz="2400" dirty="0" err="1">
                <a:latin typeface="Calibri" panose="020F0502020204030204" pitchFamily="34" charset="0"/>
                <a:cs typeface="Calibri" panose="020F0502020204030204" pitchFamily="34" charset="0"/>
              </a:rPr>
              <a:t>PurpleAir</a:t>
            </a:r>
            <a:r>
              <a:rPr lang="en-US" sz="2400" dirty="0">
                <a:latin typeface="Calibri" panose="020F0502020204030204" pitchFamily="34" charset="0"/>
                <a:cs typeface="Calibri" panose="020F0502020204030204" pitchFamily="34" charset="0"/>
              </a:rPr>
              <a:t> API for data collection</a:t>
            </a:r>
          </a:p>
          <a:p>
            <a:pPr marL="342900" indent="-342900" algn="just">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Importance of community support for effective API calls and navigation</a:t>
            </a:r>
          </a:p>
        </p:txBody>
      </p:sp>
      <p:pic>
        <p:nvPicPr>
          <p:cNvPr id="2" name="graphics_4x3-M-maroon.png" descr="/Users/ranja/Documents/5-resources/ppt/2018 ppt-with R/new/working files/graphics_4x3-M-maroon.png">
            <a:extLst>
              <a:ext uri="{FF2B5EF4-FFF2-40B4-BE49-F238E27FC236}">
                <a16:creationId xmlns:a16="http://schemas.microsoft.com/office/drawing/2014/main" id="{BAC5943C-9C1A-626C-EB00-53E846E0AAB5}"/>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pic>
        <p:nvPicPr>
          <p:cNvPr id="13" name="Picture 12" descr="A computer screen shot of a file&#10;&#10;Description automatically generated">
            <a:extLst>
              <a:ext uri="{FF2B5EF4-FFF2-40B4-BE49-F238E27FC236}">
                <a16:creationId xmlns:a16="http://schemas.microsoft.com/office/drawing/2014/main" id="{FA248A79-08BE-2E1C-4484-C9D5026251C1}"/>
              </a:ext>
            </a:extLst>
          </p:cNvPr>
          <p:cNvPicPr>
            <a:picLocks noChangeAspect="1"/>
          </p:cNvPicPr>
          <p:nvPr/>
        </p:nvPicPr>
        <p:blipFill rotWithShape="1">
          <a:blip r:embed="rId5"/>
          <a:srcRect l="2284" t="7625" r="2531" b="8184"/>
          <a:stretch/>
        </p:blipFill>
        <p:spPr>
          <a:xfrm>
            <a:off x="497836" y="4486248"/>
            <a:ext cx="6024881" cy="1852667"/>
          </a:xfrm>
          <a:prstGeom prst="rect">
            <a:avLst/>
          </a:prstGeom>
        </p:spPr>
      </p:pic>
      <p:pic>
        <p:nvPicPr>
          <p:cNvPr id="5" name="Picture 4">
            <a:extLst>
              <a:ext uri="{FF2B5EF4-FFF2-40B4-BE49-F238E27FC236}">
                <a16:creationId xmlns:a16="http://schemas.microsoft.com/office/drawing/2014/main" id="{FF51F328-1B59-4621-E915-D4C9261E5D92}"/>
              </a:ext>
            </a:extLst>
          </p:cNvPr>
          <p:cNvPicPr>
            <a:picLocks noChangeAspect="1"/>
          </p:cNvPicPr>
          <p:nvPr/>
        </p:nvPicPr>
        <p:blipFill>
          <a:blip r:embed="rId6"/>
          <a:stretch>
            <a:fillRect/>
          </a:stretch>
        </p:blipFill>
        <p:spPr>
          <a:xfrm>
            <a:off x="6685280" y="1560770"/>
            <a:ext cx="5174512" cy="3673076"/>
          </a:xfrm>
          <a:prstGeom prst="rect">
            <a:avLst/>
          </a:prstGeom>
        </p:spPr>
      </p:pic>
      <p:pic>
        <p:nvPicPr>
          <p:cNvPr id="7" name="Picture 6">
            <a:extLst>
              <a:ext uri="{FF2B5EF4-FFF2-40B4-BE49-F238E27FC236}">
                <a16:creationId xmlns:a16="http://schemas.microsoft.com/office/drawing/2014/main" id="{29E55D2C-150F-FB93-DFDF-566BEBBE4115}"/>
              </a:ext>
            </a:extLst>
          </p:cNvPr>
          <p:cNvPicPr>
            <a:picLocks noChangeAspect="1"/>
          </p:cNvPicPr>
          <p:nvPr/>
        </p:nvPicPr>
        <p:blipFill rotWithShape="1">
          <a:blip r:embed="rId7"/>
          <a:srcRect l="1806" r="1224"/>
          <a:stretch/>
        </p:blipFill>
        <p:spPr>
          <a:xfrm>
            <a:off x="6685281" y="1267109"/>
            <a:ext cx="5174512" cy="4503064"/>
          </a:xfrm>
          <a:prstGeom prst="rect">
            <a:avLst/>
          </a:prstGeom>
        </p:spPr>
      </p:pic>
      <p:sp>
        <p:nvSpPr>
          <p:cNvPr id="19" name="TextBox 18">
            <a:extLst>
              <a:ext uri="{FF2B5EF4-FFF2-40B4-BE49-F238E27FC236}">
                <a16:creationId xmlns:a16="http://schemas.microsoft.com/office/drawing/2014/main" id="{B0C7F058-C1D8-E3FC-16B2-DA61DBFC6D93}"/>
              </a:ext>
            </a:extLst>
          </p:cNvPr>
          <p:cNvSpPr txBox="1"/>
          <p:nvPr/>
        </p:nvSpPr>
        <p:spPr>
          <a:xfrm>
            <a:off x="6685279" y="779204"/>
            <a:ext cx="5334001" cy="5133916"/>
          </a:xfrm>
          <a:prstGeom prst="rect">
            <a:avLst/>
          </a:prstGeom>
          <a:solidFill>
            <a:schemeClr val="bg1"/>
          </a:solidFill>
        </p:spPr>
        <p:txBody>
          <a:bodyPr wrap="square" rtlCol="0">
            <a:spAutoFit/>
          </a:bodyPr>
          <a:lstStyle/>
          <a:p>
            <a:endParaRPr lang="en-PK" dirty="0"/>
          </a:p>
        </p:txBody>
      </p:sp>
      <p:pic>
        <p:nvPicPr>
          <p:cNvPr id="20" name="Picture 19">
            <a:extLst>
              <a:ext uri="{FF2B5EF4-FFF2-40B4-BE49-F238E27FC236}">
                <a16:creationId xmlns:a16="http://schemas.microsoft.com/office/drawing/2014/main" id="{6398C3A2-427C-6B44-A4CF-49CAF6D2B9DB}"/>
              </a:ext>
            </a:extLst>
          </p:cNvPr>
          <p:cNvPicPr>
            <a:picLocks noChangeAspect="1"/>
          </p:cNvPicPr>
          <p:nvPr/>
        </p:nvPicPr>
        <p:blipFill>
          <a:blip r:embed="rId8"/>
          <a:srcRect/>
          <a:stretch/>
        </p:blipFill>
        <p:spPr>
          <a:xfrm>
            <a:off x="7108900" y="138601"/>
            <a:ext cx="4469327" cy="2977674"/>
          </a:xfrm>
          <a:prstGeom prst="rect">
            <a:avLst/>
          </a:prstGeom>
        </p:spPr>
      </p:pic>
      <p:pic>
        <p:nvPicPr>
          <p:cNvPr id="21" name="Picture 20">
            <a:extLst>
              <a:ext uri="{FF2B5EF4-FFF2-40B4-BE49-F238E27FC236}">
                <a16:creationId xmlns:a16="http://schemas.microsoft.com/office/drawing/2014/main" id="{302CC0ED-021C-94D0-B7D4-7F31894C5F9C}"/>
              </a:ext>
            </a:extLst>
          </p:cNvPr>
          <p:cNvPicPr>
            <a:picLocks noChangeAspect="1"/>
          </p:cNvPicPr>
          <p:nvPr/>
        </p:nvPicPr>
        <p:blipFill>
          <a:blip r:embed="rId9"/>
          <a:srcRect/>
          <a:stretch/>
        </p:blipFill>
        <p:spPr>
          <a:xfrm>
            <a:off x="7167066" y="3297166"/>
            <a:ext cx="4378598" cy="2977674"/>
          </a:xfrm>
          <a:prstGeom prst="rect">
            <a:avLst/>
          </a:prstGeom>
        </p:spPr>
      </p:pic>
      <p:sp>
        <p:nvSpPr>
          <p:cNvPr id="22" name="Oval 21">
            <a:extLst>
              <a:ext uri="{FF2B5EF4-FFF2-40B4-BE49-F238E27FC236}">
                <a16:creationId xmlns:a16="http://schemas.microsoft.com/office/drawing/2014/main" id="{225D73DB-5378-EE9A-7488-30C0A11B1F59}"/>
              </a:ext>
            </a:extLst>
          </p:cNvPr>
          <p:cNvSpPr/>
          <p:nvPr/>
        </p:nvSpPr>
        <p:spPr>
          <a:xfrm>
            <a:off x="7525486" y="279670"/>
            <a:ext cx="4168678" cy="934698"/>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412858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7</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600" y="481253"/>
            <a:ext cx="4810289" cy="639763"/>
          </a:xfrm>
        </p:spPr>
        <p:txBody>
          <a:bodyPr>
            <a:normAutofit/>
          </a:bodyPr>
          <a:lstStyle/>
          <a:p>
            <a:pPr algn="just">
              <a:spcBef>
                <a:spcPts val="1800"/>
              </a:spcBef>
            </a:pPr>
            <a:r>
              <a:rPr kumimoji="0" lang="en-US" sz="4000" i="0" u="none" strike="noStrike" kern="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Calibri" panose="020F0502020204030204" pitchFamily="34" charset="0"/>
              </a:rPr>
              <a:t>DATA SUMMARY</a:t>
            </a:r>
            <a:endParaRPr lang="en-US" sz="4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8BA6009-F35E-42C7-678B-A51907783B2F}"/>
              </a:ext>
            </a:extLst>
          </p:cNvPr>
          <p:cNvSpPr txBox="1"/>
          <p:nvPr/>
        </p:nvSpPr>
        <p:spPr>
          <a:xfrm>
            <a:off x="355600" y="1251045"/>
            <a:ext cx="6167120" cy="2308324"/>
          </a:xfrm>
          <a:prstGeom prst="rect">
            <a:avLst/>
          </a:prstGeom>
          <a:noFill/>
        </p:spPr>
        <p:txBody>
          <a:bodyPr wrap="square" rtlCol="0">
            <a:spAutoFit/>
          </a:bodyPr>
          <a:lstStyle/>
          <a:p>
            <a:pPr marL="342900" indent="-34290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Spatial-temporal distribution of PM2.5 data</a:t>
            </a:r>
          </a:p>
          <a:p>
            <a:pPr marL="342900" indent="-342900" algn="just">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Identification of patterns and trends across different time frames and locations</a:t>
            </a:r>
          </a:p>
          <a:p>
            <a:pPr marL="342900" indent="-342900" algn="just">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Initial insights from data exploration</a:t>
            </a:r>
          </a:p>
        </p:txBody>
      </p:sp>
      <p:pic>
        <p:nvPicPr>
          <p:cNvPr id="2" name="graphics_4x3-M-maroon.png" descr="/Users/ranja/Documents/5-resources/ppt/2018 ppt-with R/new/working files/graphics_4x3-M-maroon.png">
            <a:extLst>
              <a:ext uri="{FF2B5EF4-FFF2-40B4-BE49-F238E27FC236}">
                <a16:creationId xmlns:a16="http://schemas.microsoft.com/office/drawing/2014/main" id="{BAC5943C-9C1A-626C-EB00-53E846E0AAB5}"/>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pic>
        <p:nvPicPr>
          <p:cNvPr id="11" name="Picture 10">
            <a:extLst>
              <a:ext uri="{FF2B5EF4-FFF2-40B4-BE49-F238E27FC236}">
                <a16:creationId xmlns:a16="http://schemas.microsoft.com/office/drawing/2014/main" id="{C0A3C739-2790-4D23-7A80-FCAB8390750C}"/>
              </a:ext>
            </a:extLst>
          </p:cNvPr>
          <p:cNvPicPr>
            <a:picLocks noChangeAspect="1"/>
          </p:cNvPicPr>
          <p:nvPr/>
        </p:nvPicPr>
        <p:blipFill rotWithShape="1">
          <a:blip r:embed="rId5"/>
          <a:srcRect t="17206" r="4342"/>
          <a:stretch/>
        </p:blipFill>
        <p:spPr>
          <a:xfrm>
            <a:off x="355600" y="4200450"/>
            <a:ext cx="7070623" cy="2061177"/>
          </a:xfrm>
          <a:prstGeom prst="rect">
            <a:avLst/>
          </a:prstGeom>
        </p:spPr>
      </p:pic>
      <p:pic>
        <p:nvPicPr>
          <p:cNvPr id="12" name="Picture 11">
            <a:extLst>
              <a:ext uri="{FF2B5EF4-FFF2-40B4-BE49-F238E27FC236}">
                <a16:creationId xmlns:a16="http://schemas.microsoft.com/office/drawing/2014/main" id="{370264E4-7CDC-DFBF-5812-7486945D4D6A}"/>
              </a:ext>
            </a:extLst>
          </p:cNvPr>
          <p:cNvPicPr>
            <a:picLocks noChangeAspect="1"/>
          </p:cNvPicPr>
          <p:nvPr/>
        </p:nvPicPr>
        <p:blipFill rotWithShape="1">
          <a:blip r:embed="rId5"/>
          <a:srcRect l="2498" t="981" r="50766" b="90365"/>
          <a:stretch/>
        </p:blipFill>
        <p:spPr>
          <a:xfrm>
            <a:off x="1815545" y="3894748"/>
            <a:ext cx="4058918" cy="253116"/>
          </a:xfrm>
          <a:prstGeom prst="rect">
            <a:avLst/>
          </a:prstGeom>
        </p:spPr>
      </p:pic>
      <p:grpSp>
        <p:nvGrpSpPr>
          <p:cNvPr id="18" name="Group 17">
            <a:extLst>
              <a:ext uri="{FF2B5EF4-FFF2-40B4-BE49-F238E27FC236}">
                <a16:creationId xmlns:a16="http://schemas.microsoft.com/office/drawing/2014/main" id="{542DF04C-5639-ADB9-622F-3B3621BE6BC4}"/>
              </a:ext>
            </a:extLst>
          </p:cNvPr>
          <p:cNvGrpSpPr/>
          <p:nvPr/>
        </p:nvGrpSpPr>
        <p:grpSpPr>
          <a:xfrm>
            <a:off x="7325360" y="358144"/>
            <a:ext cx="4511040" cy="2912451"/>
            <a:chOff x="7325360" y="766351"/>
            <a:chExt cx="4511040" cy="2912451"/>
          </a:xfrm>
        </p:grpSpPr>
        <p:pic>
          <p:nvPicPr>
            <p:cNvPr id="14" name="Picture 13">
              <a:extLst>
                <a:ext uri="{FF2B5EF4-FFF2-40B4-BE49-F238E27FC236}">
                  <a16:creationId xmlns:a16="http://schemas.microsoft.com/office/drawing/2014/main" id="{4BE418CC-4F35-D2D8-3833-02CB84F8AA2E}"/>
                </a:ext>
              </a:extLst>
            </p:cNvPr>
            <p:cNvPicPr>
              <a:picLocks noChangeAspect="1"/>
            </p:cNvPicPr>
            <p:nvPr/>
          </p:nvPicPr>
          <p:blipFill rotWithShape="1">
            <a:blip r:embed="rId6"/>
            <a:srcRect t="5430"/>
            <a:stretch/>
          </p:blipFill>
          <p:spPr>
            <a:xfrm>
              <a:off x="7325360" y="1031854"/>
              <a:ext cx="4511040" cy="2646948"/>
            </a:xfrm>
            <a:prstGeom prst="rect">
              <a:avLst/>
            </a:prstGeom>
          </p:spPr>
        </p:pic>
        <p:pic>
          <p:nvPicPr>
            <p:cNvPr id="17" name="Picture 16">
              <a:extLst>
                <a:ext uri="{FF2B5EF4-FFF2-40B4-BE49-F238E27FC236}">
                  <a16:creationId xmlns:a16="http://schemas.microsoft.com/office/drawing/2014/main" id="{258CDEAC-10F8-9510-4B86-20AE68051F66}"/>
                </a:ext>
              </a:extLst>
            </p:cNvPr>
            <p:cNvPicPr>
              <a:picLocks noChangeAspect="1"/>
            </p:cNvPicPr>
            <p:nvPr/>
          </p:nvPicPr>
          <p:blipFill rotWithShape="1">
            <a:blip r:embed="rId6"/>
            <a:srcRect l="38671" t="-579" r="30107" b="94093"/>
            <a:stretch/>
          </p:blipFill>
          <p:spPr>
            <a:xfrm>
              <a:off x="8430506" y="766351"/>
              <a:ext cx="2201934" cy="283837"/>
            </a:xfrm>
            <a:prstGeom prst="rect">
              <a:avLst/>
            </a:prstGeom>
          </p:spPr>
        </p:pic>
      </p:grpSp>
      <p:pic>
        <p:nvPicPr>
          <p:cNvPr id="19" name="Picture 18">
            <a:extLst>
              <a:ext uri="{FF2B5EF4-FFF2-40B4-BE49-F238E27FC236}">
                <a16:creationId xmlns:a16="http://schemas.microsoft.com/office/drawing/2014/main" id="{DD741DE0-C57A-B781-A967-300A82F7B4B3}"/>
              </a:ext>
            </a:extLst>
          </p:cNvPr>
          <p:cNvPicPr>
            <a:picLocks noChangeAspect="1"/>
          </p:cNvPicPr>
          <p:nvPr/>
        </p:nvPicPr>
        <p:blipFill rotWithShape="1">
          <a:blip r:embed="rId7"/>
          <a:srcRect t="4622"/>
          <a:stretch/>
        </p:blipFill>
        <p:spPr>
          <a:xfrm>
            <a:off x="7724567" y="3662044"/>
            <a:ext cx="3613811" cy="2598662"/>
          </a:xfrm>
          <a:prstGeom prst="rect">
            <a:avLst/>
          </a:prstGeom>
        </p:spPr>
      </p:pic>
      <p:pic>
        <p:nvPicPr>
          <p:cNvPr id="21" name="Picture 20">
            <a:extLst>
              <a:ext uri="{FF2B5EF4-FFF2-40B4-BE49-F238E27FC236}">
                <a16:creationId xmlns:a16="http://schemas.microsoft.com/office/drawing/2014/main" id="{741F69D3-0EBD-7CDA-84CB-5F50AD24746C}"/>
              </a:ext>
            </a:extLst>
          </p:cNvPr>
          <p:cNvPicPr>
            <a:picLocks noChangeAspect="1"/>
          </p:cNvPicPr>
          <p:nvPr/>
        </p:nvPicPr>
        <p:blipFill rotWithShape="1">
          <a:blip r:embed="rId7"/>
          <a:srcRect l="38394" t="1570" r="25775" b="93843"/>
          <a:stretch/>
        </p:blipFill>
        <p:spPr>
          <a:xfrm>
            <a:off x="8595360" y="3510773"/>
            <a:ext cx="2164080" cy="208869"/>
          </a:xfrm>
          <a:prstGeom prst="rect">
            <a:avLst/>
          </a:prstGeom>
        </p:spPr>
      </p:pic>
    </p:spTree>
    <p:extLst>
      <p:ext uri="{BB962C8B-B14F-4D97-AF65-F5344CB8AC3E}">
        <p14:creationId xmlns:p14="http://schemas.microsoft.com/office/powerpoint/2010/main" val="2683839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8</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600" y="372482"/>
            <a:ext cx="6096000" cy="639763"/>
          </a:xfrm>
        </p:spPr>
        <p:txBody>
          <a:bodyPr>
            <a:noAutofit/>
          </a:bodyPr>
          <a:lstStyle/>
          <a:p>
            <a:pPr algn="just">
              <a:spcBef>
                <a:spcPts val="1800"/>
              </a:spcBef>
            </a:pPr>
            <a:r>
              <a:rPr kumimoji="0" lang="en-US" sz="4000" i="0" u="none" strike="noStrike" kern="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Calibri" panose="020F0502020204030204" pitchFamily="34" charset="0"/>
              </a:rPr>
              <a:t>AQ Vs Distance from Roads</a:t>
            </a:r>
            <a:endParaRPr lang="en-US" sz="4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8BA6009-F35E-42C7-678B-A51907783B2F}"/>
              </a:ext>
            </a:extLst>
          </p:cNvPr>
          <p:cNvSpPr txBox="1"/>
          <p:nvPr/>
        </p:nvSpPr>
        <p:spPr>
          <a:xfrm>
            <a:off x="355600" y="1180215"/>
            <a:ext cx="7061200" cy="2400657"/>
          </a:xfrm>
          <a:prstGeom prst="rect">
            <a:avLst/>
          </a:prstGeom>
          <a:noFill/>
        </p:spPr>
        <p:txBody>
          <a:bodyPr wrap="square" rtlCol="0">
            <a:spAutoFit/>
          </a:bodyPr>
          <a:lstStyle/>
          <a:p>
            <a:pPr marL="342900" indent="-342900" algn="l">
              <a:buFont typeface="Wingdings" panose="05000000000000000000" pitchFamily="2" charset="2"/>
              <a:buChar char="§"/>
            </a:pPr>
            <a:r>
              <a:rPr lang="en-US" sz="2400" dirty="0">
                <a:highlight>
                  <a:srgbClr val="FFFFFF"/>
                </a:highlight>
                <a:latin typeface="Calibri" panose="020F0502020204030204" pitchFamily="34" charset="0"/>
                <a:ea typeface="Calibri" panose="020F0502020204030204" pitchFamily="34" charset="0"/>
                <a:cs typeface="Calibri" panose="020F0502020204030204" pitchFamily="34" charset="0"/>
              </a:rPr>
              <a:t>Most sensors are in close proximity of road network.</a:t>
            </a:r>
          </a:p>
          <a:p>
            <a:pPr marL="342900" indent="-342900" algn="l">
              <a:buFont typeface="Wingdings" panose="05000000000000000000" pitchFamily="2" charset="2"/>
              <a:buChar char="§"/>
            </a:pPr>
            <a:endParaRPr lang="en-US" sz="2400" dirty="0">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
            </a:pPr>
            <a:r>
              <a:rPr lang="en-US" sz="2400" dirty="0">
                <a:highlight>
                  <a:srgbClr val="FFFFFF"/>
                </a:highlight>
                <a:latin typeface="Calibri" panose="020F0502020204030204" pitchFamily="34" charset="0"/>
                <a:ea typeface="Calibri" panose="020F0502020204030204" pitchFamily="34" charset="0"/>
                <a:cs typeface="Calibri" panose="020F0502020204030204" pitchFamily="34" charset="0"/>
              </a:rPr>
              <a:t>Correlation analysis between PM2.5 values and proximity to roads.</a:t>
            </a:r>
          </a:p>
          <a:p>
            <a:pPr marL="800100" lvl="1" indent="-342900">
              <a:buFont typeface="Wingdings" panose="05000000000000000000" pitchFamily="2" charset="2"/>
              <a:buChar char="§"/>
            </a:pPr>
            <a:r>
              <a:rPr lang="en-US" dirty="0">
                <a:highlight>
                  <a:srgbClr val="FFFFFF"/>
                </a:highlight>
                <a:latin typeface="Calibri" panose="020F0502020204030204" pitchFamily="34" charset="0"/>
                <a:ea typeface="Calibri" panose="020F0502020204030204" pitchFamily="34" charset="0"/>
                <a:cs typeface="Calibri" panose="020F0502020204030204" pitchFamily="34" charset="0"/>
              </a:rPr>
              <a:t>Municipal roads: A weak positive correlation</a:t>
            </a:r>
          </a:p>
          <a:p>
            <a:pPr marL="800100" lvl="1" indent="-342900">
              <a:buFont typeface="Wingdings" panose="05000000000000000000" pitchFamily="2" charset="2"/>
              <a:buChar char="§"/>
            </a:pPr>
            <a:r>
              <a:rPr lang="en-US" dirty="0">
                <a:highlight>
                  <a:srgbClr val="FFFFFF"/>
                </a:highlight>
                <a:latin typeface="Calibri" panose="020F0502020204030204" pitchFamily="34" charset="0"/>
                <a:ea typeface="Calibri" panose="020F0502020204030204" pitchFamily="34" charset="0"/>
                <a:cs typeface="Calibri" panose="020F0502020204030204" pitchFamily="34" charset="0"/>
              </a:rPr>
              <a:t>County roads: A weak negative correlation</a:t>
            </a:r>
          </a:p>
          <a:p>
            <a:pPr marL="800100" lvl="1" indent="-342900">
              <a:buFont typeface="Wingdings" panose="05000000000000000000" pitchFamily="2" charset="2"/>
              <a:buChar char="§"/>
            </a:pPr>
            <a:r>
              <a:rPr lang="en-US" dirty="0">
                <a:highlight>
                  <a:srgbClr val="FFFFFF"/>
                </a:highlight>
                <a:latin typeface="Calibri" panose="020F0502020204030204" pitchFamily="34" charset="0"/>
                <a:ea typeface="Calibri" panose="020F0502020204030204" pitchFamily="34" charset="0"/>
                <a:cs typeface="Calibri" panose="020F0502020204030204" pitchFamily="34" charset="0"/>
              </a:rPr>
              <a:t>Interstate roads: Negligible correlation</a:t>
            </a:r>
            <a:endParaRPr lang="en-US" sz="2400" b="0" i="0" dirty="0">
              <a:solidFill>
                <a:srgbClr val="0D0D0D"/>
              </a:solidFill>
              <a:effectLst/>
              <a:highlight>
                <a:srgbClr val="FFFFFF"/>
              </a:highlight>
              <a:latin typeface="Söhne"/>
            </a:endParaRPr>
          </a:p>
        </p:txBody>
      </p:sp>
      <p:pic>
        <p:nvPicPr>
          <p:cNvPr id="2" name="graphics_4x3-M-maroon.png" descr="/Users/ranja/Documents/5-resources/ppt/2018 ppt-with R/new/working files/graphics_4x3-M-maroon.png">
            <a:extLst>
              <a:ext uri="{FF2B5EF4-FFF2-40B4-BE49-F238E27FC236}">
                <a16:creationId xmlns:a16="http://schemas.microsoft.com/office/drawing/2014/main" id="{BAC5943C-9C1A-626C-EB00-53E846E0AAB5}"/>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grpSp>
        <p:nvGrpSpPr>
          <p:cNvPr id="20" name="Group 19">
            <a:extLst>
              <a:ext uri="{FF2B5EF4-FFF2-40B4-BE49-F238E27FC236}">
                <a16:creationId xmlns:a16="http://schemas.microsoft.com/office/drawing/2014/main" id="{AF169038-8D82-9E79-B4EB-D0DFBC4E6D11}"/>
              </a:ext>
            </a:extLst>
          </p:cNvPr>
          <p:cNvGrpSpPr/>
          <p:nvPr/>
        </p:nvGrpSpPr>
        <p:grpSpPr>
          <a:xfrm>
            <a:off x="7331768" y="1271875"/>
            <a:ext cx="4504632" cy="4120371"/>
            <a:chOff x="7406374" y="1307451"/>
            <a:chExt cx="4504632" cy="4120371"/>
          </a:xfrm>
        </p:grpSpPr>
        <p:pic>
          <p:nvPicPr>
            <p:cNvPr id="13" name="Picture 12">
              <a:extLst>
                <a:ext uri="{FF2B5EF4-FFF2-40B4-BE49-F238E27FC236}">
                  <a16:creationId xmlns:a16="http://schemas.microsoft.com/office/drawing/2014/main" id="{0C9B8821-C0EB-21C2-1973-F00272211F53}"/>
                </a:ext>
              </a:extLst>
            </p:cNvPr>
            <p:cNvPicPr>
              <a:picLocks noChangeAspect="1"/>
            </p:cNvPicPr>
            <p:nvPr/>
          </p:nvPicPr>
          <p:blipFill>
            <a:blip r:embed="rId5"/>
            <a:stretch>
              <a:fillRect/>
            </a:stretch>
          </p:blipFill>
          <p:spPr>
            <a:xfrm>
              <a:off x="8190755" y="1307451"/>
              <a:ext cx="2935871" cy="219095"/>
            </a:xfrm>
            <a:prstGeom prst="rect">
              <a:avLst/>
            </a:prstGeom>
          </p:spPr>
        </p:pic>
        <p:pic>
          <p:nvPicPr>
            <p:cNvPr id="15" name="Picture 14">
              <a:extLst>
                <a:ext uri="{FF2B5EF4-FFF2-40B4-BE49-F238E27FC236}">
                  <a16:creationId xmlns:a16="http://schemas.microsoft.com/office/drawing/2014/main" id="{D2CAF87A-246E-0459-E282-476205D7EBEF}"/>
                </a:ext>
              </a:extLst>
            </p:cNvPr>
            <p:cNvPicPr>
              <a:picLocks noChangeAspect="1"/>
            </p:cNvPicPr>
            <p:nvPr/>
          </p:nvPicPr>
          <p:blipFill>
            <a:blip r:embed="rId6"/>
            <a:stretch>
              <a:fillRect/>
            </a:stretch>
          </p:blipFill>
          <p:spPr>
            <a:xfrm>
              <a:off x="7406374" y="1630472"/>
              <a:ext cx="4504632" cy="3797350"/>
            </a:xfrm>
            <a:prstGeom prst="rect">
              <a:avLst/>
            </a:prstGeom>
          </p:spPr>
        </p:pic>
      </p:grpSp>
      <p:sp>
        <p:nvSpPr>
          <p:cNvPr id="29" name="TextBox 28">
            <a:extLst>
              <a:ext uri="{FF2B5EF4-FFF2-40B4-BE49-F238E27FC236}">
                <a16:creationId xmlns:a16="http://schemas.microsoft.com/office/drawing/2014/main" id="{A921BF37-F42C-5F9F-66D1-70D4126222C6}"/>
              </a:ext>
            </a:extLst>
          </p:cNvPr>
          <p:cNvSpPr txBox="1"/>
          <p:nvPr/>
        </p:nvSpPr>
        <p:spPr>
          <a:xfrm>
            <a:off x="7331767" y="835829"/>
            <a:ext cx="4657581" cy="4556418"/>
          </a:xfrm>
          <a:prstGeom prst="rect">
            <a:avLst/>
          </a:prstGeom>
          <a:solidFill>
            <a:schemeClr val="bg1"/>
          </a:solidFill>
        </p:spPr>
        <p:txBody>
          <a:bodyPr wrap="square" rtlCol="0">
            <a:spAutoFit/>
          </a:bodyPr>
          <a:lstStyle/>
          <a:p>
            <a:endParaRPr lang="en-PK" dirty="0"/>
          </a:p>
        </p:txBody>
      </p:sp>
      <p:pic>
        <p:nvPicPr>
          <p:cNvPr id="30" name="Picture 29">
            <a:extLst>
              <a:ext uri="{FF2B5EF4-FFF2-40B4-BE49-F238E27FC236}">
                <a16:creationId xmlns:a16="http://schemas.microsoft.com/office/drawing/2014/main" id="{368927AA-1EFC-7B1A-DB0D-996A907FD538}"/>
              </a:ext>
            </a:extLst>
          </p:cNvPr>
          <p:cNvPicPr>
            <a:picLocks noChangeAspect="1"/>
          </p:cNvPicPr>
          <p:nvPr/>
        </p:nvPicPr>
        <p:blipFill>
          <a:blip r:embed="rId7"/>
          <a:srcRect/>
          <a:stretch/>
        </p:blipFill>
        <p:spPr>
          <a:xfrm>
            <a:off x="355600" y="3868337"/>
            <a:ext cx="3743547" cy="2368798"/>
          </a:xfrm>
          <a:prstGeom prst="rect">
            <a:avLst/>
          </a:prstGeom>
        </p:spPr>
      </p:pic>
      <p:pic>
        <p:nvPicPr>
          <p:cNvPr id="31" name="Picture 30">
            <a:extLst>
              <a:ext uri="{FF2B5EF4-FFF2-40B4-BE49-F238E27FC236}">
                <a16:creationId xmlns:a16="http://schemas.microsoft.com/office/drawing/2014/main" id="{A9AA3877-A0B7-4295-CD17-56B27B945857}"/>
              </a:ext>
            </a:extLst>
          </p:cNvPr>
          <p:cNvPicPr>
            <a:picLocks noChangeAspect="1"/>
          </p:cNvPicPr>
          <p:nvPr/>
        </p:nvPicPr>
        <p:blipFill>
          <a:blip r:embed="rId8"/>
          <a:srcRect/>
          <a:stretch/>
        </p:blipFill>
        <p:spPr>
          <a:xfrm>
            <a:off x="4273177" y="3882523"/>
            <a:ext cx="3743547" cy="2361583"/>
          </a:xfrm>
          <a:prstGeom prst="rect">
            <a:avLst/>
          </a:prstGeom>
        </p:spPr>
      </p:pic>
      <p:pic>
        <p:nvPicPr>
          <p:cNvPr id="32" name="Picture 31">
            <a:extLst>
              <a:ext uri="{FF2B5EF4-FFF2-40B4-BE49-F238E27FC236}">
                <a16:creationId xmlns:a16="http://schemas.microsoft.com/office/drawing/2014/main" id="{3D1209F4-3974-0194-EC0A-7D3E5C37DAB6}"/>
              </a:ext>
            </a:extLst>
          </p:cNvPr>
          <p:cNvPicPr>
            <a:picLocks noChangeAspect="1"/>
          </p:cNvPicPr>
          <p:nvPr/>
        </p:nvPicPr>
        <p:blipFill>
          <a:blip r:embed="rId9"/>
          <a:srcRect/>
          <a:stretch/>
        </p:blipFill>
        <p:spPr>
          <a:xfrm>
            <a:off x="8190755" y="3864336"/>
            <a:ext cx="3743547" cy="2376799"/>
          </a:xfrm>
          <a:prstGeom prst="rect">
            <a:avLst/>
          </a:prstGeom>
        </p:spPr>
      </p:pic>
      <p:pic>
        <p:nvPicPr>
          <p:cNvPr id="33" name="Picture 32">
            <a:extLst>
              <a:ext uri="{FF2B5EF4-FFF2-40B4-BE49-F238E27FC236}">
                <a16:creationId xmlns:a16="http://schemas.microsoft.com/office/drawing/2014/main" id="{50D0440F-8C98-1663-1B87-A44E35C36B74}"/>
              </a:ext>
            </a:extLst>
          </p:cNvPr>
          <p:cNvPicPr>
            <a:picLocks noChangeAspect="1"/>
          </p:cNvPicPr>
          <p:nvPr/>
        </p:nvPicPr>
        <p:blipFill>
          <a:blip r:embed="rId10"/>
          <a:stretch>
            <a:fillRect/>
          </a:stretch>
        </p:blipFill>
        <p:spPr>
          <a:xfrm>
            <a:off x="655888" y="3684798"/>
            <a:ext cx="3142970" cy="151981"/>
          </a:xfrm>
          <a:prstGeom prst="rect">
            <a:avLst/>
          </a:prstGeom>
        </p:spPr>
      </p:pic>
      <p:pic>
        <p:nvPicPr>
          <p:cNvPr id="34" name="Picture 33">
            <a:extLst>
              <a:ext uri="{FF2B5EF4-FFF2-40B4-BE49-F238E27FC236}">
                <a16:creationId xmlns:a16="http://schemas.microsoft.com/office/drawing/2014/main" id="{AF195476-82F3-E2DD-AD54-94C7F8816990}"/>
              </a:ext>
            </a:extLst>
          </p:cNvPr>
          <p:cNvPicPr>
            <a:picLocks noChangeAspect="1"/>
          </p:cNvPicPr>
          <p:nvPr/>
        </p:nvPicPr>
        <p:blipFill>
          <a:blip r:embed="rId11"/>
          <a:srcRect/>
          <a:stretch/>
        </p:blipFill>
        <p:spPr>
          <a:xfrm>
            <a:off x="4573465" y="3684798"/>
            <a:ext cx="3142970" cy="150561"/>
          </a:xfrm>
          <a:prstGeom prst="rect">
            <a:avLst/>
          </a:prstGeom>
        </p:spPr>
      </p:pic>
      <p:pic>
        <p:nvPicPr>
          <p:cNvPr id="35" name="Picture 34">
            <a:extLst>
              <a:ext uri="{FF2B5EF4-FFF2-40B4-BE49-F238E27FC236}">
                <a16:creationId xmlns:a16="http://schemas.microsoft.com/office/drawing/2014/main" id="{CC7890D8-2EAB-EAC3-7F45-F12592518A5A}"/>
              </a:ext>
            </a:extLst>
          </p:cNvPr>
          <p:cNvPicPr>
            <a:picLocks noChangeAspect="1"/>
          </p:cNvPicPr>
          <p:nvPr/>
        </p:nvPicPr>
        <p:blipFill>
          <a:blip r:embed="rId12"/>
          <a:srcRect/>
          <a:stretch/>
        </p:blipFill>
        <p:spPr>
          <a:xfrm>
            <a:off x="8393142" y="3684798"/>
            <a:ext cx="3142970" cy="142054"/>
          </a:xfrm>
          <a:prstGeom prst="rect">
            <a:avLst/>
          </a:prstGeom>
        </p:spPr>
      </p:pic>
    </p:spTree>
    <p:extLst>
      <p:ext uri="{BB962C8B-B14F-4D97-AF65-F5344CB8AC3E}">
        <p14:creationId xmlns:p14="http://schemas.microsoft.com/office/powerpoint/2010/main" val="178025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9</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600" y="389813"/>
            <a:ext cx="7589520" cy="639763"/>
          </a:xfrm>
        </p:spPr>
        <p:txBody>
          <a:bodyPr>
            <a:normAutofit/>
          </a:bodyPr>
          <a:lstStyle/>
          <a:p>
            <a:pPr algn="just">
              <a:spcBef>
                <a:spcPts val="1800"/>
              </a:spcBef>
            </a:pPr>
            <a:r>
              <a:rPr kumimoji="0" lang="en-US" sz="4000" i="0" u="none" strike="noStrike" kern="0" cap="none" spc="0" normalizeH="0" baseline="0" noProof="0" dirty="0">
                <a:ln>
                  <a:noFill/>
                </a:ln>
                <a:solidFill>
                  <a:srgbClr val="7A0019"/>
                </a:solidFill>
                <a:effectLst/>
                <a:uLnTx/>
                <a:uFillTx/>
                <a:latin typeface="Calibri" panose="020F0502020204030204" pitchFamily="34" charset="0"/>
                <a:ea typeface="Calibri" panose="020F0502020204030204" pitchFamily="34" charset="0"/>
                <a:cs typeface="Calibri" panose="020F0502020204030204" pitchFamily="34" charset="0"/>
              </a:rPr>
              <a:t>Impact of Social Vulnerability Index</a:t>
            </a:r>
            <a:endParaRPr lang="en-US" sz="4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8BA6009-F35E-42C7-678B-A51907783B2F}"/>
              </a:ext>
            </a:extLst>
          </p:cNvPr>
          <p:cNvSpPr txBox="1"/>
          <p:nvPr/>
        </p:nvSpPr>
        <p:spPr>
          <a:xfrm>
            <a:off x="355601" y="1228070"/>
            <a:ext cx="6715760" cy="1938992"/>
          </a:xfrm>
          <a:prstGeom prst="rect">
            <a:avLst/>
          </a:prstGeom>
          <a:noFill/>
        </p:spPr>
        <p:txBody>
          <a:bodyPr wrap="square" rtlCol="0">
            <a:spAutoFit/>
          </a:bodyPr>
          <a:lstStyle/>
          <a:p>
            <a:pPr marL="342900" indent="-342900" algn="just">
              <a:buFont typeface="Wingdings" panose="05000000000000000000" pitchFamily="2" charset="2"/>
              <a:buChar char="§"/>
            </a:pPr>
            <a:r>
              <a:rPr lang="en-US" sz="24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SVI and air quality sensor data are merged based on their intersection to analyze the relationship.</a:t>
            </a:r>
          </a:p>
          <a:p>
            <a:pPr marL="342900" indent="-342900" algn="just">
              <a:buFont typeface="Wingdings" panose="05000000000000000000" pitchFamily="2" charset="2"/>
              <a:buChar char="§"/>
            </a:pPr>
            <a:endParaRPr lang="en-US" sz="2400" dirty="0">
              <a:solidFill>
                <a:srgbClr val="0D0D0D"/>
              </a:solidFill>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24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 weak positive correlation between SVI and PM2.5</a:t>
            </a:r>
          </a:p>
        </p:txBody>
      </p:sp>
      <p:pic>
        <p:nvPicPr>
          <p:cNvPr id="2" name="graphics_4x3-M-maroon.png" descr="/Users/ranja/Documents/5-resources/ppt/2018 ppt-with R/new/working files/graphics_4x3-M-maroon.png">
            <a:extLst>
              <a:ext uri="{FF2B5EF4-FFF2-40B4-BE49-F238E27FC236}">
                <a16:creationId xmlns:a16="http://schemas.microsoft.com/office/drawing/2014/main" id="{BAC5943C-9C1A-626C-EB00-53E846E0AAB5}"/>
              </a:ext>
            </a:extLst>
          </p:cNvPr>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0" y="6391656"/>
            <a:ext cx="12192000" cy="466344"/>
          </a:xfrm>
          <a:prstGeom prst="rect">
            <a:avLst/>
          </a:prstGeom>
        </p:spPr>
      </p:pic>
      <p:pic>
        <p:nvPicPr>
          <p:cNvPr id="5" name="Picture 4">
            <a:extLst>
              <a:ext uri="{FF2B5EF4-FFF2-40B4-BE49-F238E27FC236}">
                <a16:creationId xmlns:a16="http://schemas.microsoft.com/office/drawing/2014/main" id="{7DE28F03-5112-C5AE-CEC0-65EED20E16AF}"/>
              </a:ext>
            </a:extLst>
          </p:cNvPr>
          <p:cNvPicPr>
            <a:picLocks noChangeAspect="1"/>
          </p:cNvPicPr>
          <p:nvPr/>
        </p:nvPicPr>
        <p:blipFill>
          <a:blip r:embed="rId5"/>
          <a:stretch>
            <a:fillRect/>
          </a:stretch>
        </p:blipFill>
        <p:spPr>
          <a:xfrm>
            <a:off x="9064989" y="887815"/>
            <a:ext cx="3082977" cy="5082369"/>
          </a:xfrm>
          <a:prstGeom prst="rect">
            <a:avLst/>
          </a:prstGeom>
        </p:spPr>
      </p:pic>
      <p:pic>
        <p:nvPicPr>
          <p:cNvPr id="8" name="Picture 7">
            <a:extLst>
              <a:ext uri="{FF2B5EF4-FFF2-40B4-BE49-F238E27FC236}">
                <a16:creationId xmlns:a16="http://schemas.microsoft.com/office/drawing/2014/main" id="{8A99E1E6-5FE8-3A3C-8F13-DD0601E22C46}"/>
              </a:ext>
            </a:extLst>
          </p:cNvPr>
          <p:cNvPicPr>
            <a:picLocks noChangeAspect="1"/>
          </p:cNvPicPr>
          <p:nvPr/>
        </p:nvPicPr>
        <p:blipFill>
          <a:blip r:embed="rId6"/>
          <a:stretch>
            <a:fillRect/>
          </a:stretch>
        </p:blipFill>
        <p:spPr>
          <a:xfrm>
            <a:off x="7642589" y="2019864"/>
            <a:ext cx="1638529" cy="1009791"/>
          </a:xfrm>
          <a:prstGeom prst="rect">
            <a:avLst/>
          </a:prstGeom>
        </p:spPr>
      </p:pic>
      <p:sp>
        <p:nvSpPr>
          <p:cNvPr id="11" name="TextBox 10">
            <a:extLst>
              <a:ext uri="{FF2B5EF4-FFF2-40B4-BE49-F238E27FC236}">
                <a16:creationId xmlns:a16="http://schemas.microsoft.com/office/drawing/2014/main" id="{1158B330-2D49-7FCB-8565-74ECAF33B442}"/>
              </a:ext>
            </a:extLst>
          </p:cNvPr>
          <p:cNvSpPr txBox="1"/>
          <p:nvPr/>
        </p:nvSpPr>
        <p:spPr>
          <a:xfrm>
            <a:off x="7642589" y="1731567"/>
            <a:ext cx="1003300" cy="307777"/>
          </a:xfrm>
          <a:prstGeom prst="rect">
            <a:avLst/>
          </a:prstGeom>
          <a:noFill/>
        </p:spPr>
        <p:txBody>
          <a:bodyPr wrap="square">
            <a:spAutoFit/>
          </a:bodyPr>
          <a:lstStyle/>
          <a:p>
            <a:r>
              <a:rPr lang="en-US" sz="1400" b="0" i="0" dirty="0">
                <a:solidFill>
                  <a:srgbClr val="0D0D0D"/>
                </a:solidFill>
                <a:effectLst/>
                <a:highlight>
                  <a:srgbClr val="FFFFFF"/>
                </a:highlight>
                <a:latin typeface="Söhne"/>
              </a:rPr>
              <a:t>SVI 2020</a:t>
            </a:r>
            <a:endParaRPr lang="en-PK" sz="1400" dirty="0"/>
          </a:p>
        </p:txBody>
      </p:sp>
      <p:pic>
        <p:nvPicPr>
          <p:cNvPr id="13" name="Picture 12">
            <a:extLst>
              <a:ext uri="{FF2B5EF4-FFF2-40B4-BE49-F238E27FC236}">
                <a16:creationId xmlns:a16="http://schemas.microsoft.com/office/drawing/2014/main" id="{FCCE0386-8436-9BEF-1DBA-50CBF5E21ECF}"/>
              </a:ext>
            </a:extLst>
          </p:cNvPr>
          <p:cNvPicPr>
            <a:picLocks noChangeAspect="1"/>
          </p:cNvPicPr>
          <p:nvPr/>
        </p:nvPicPr>
        <p:blipFill rotWithShape="1">
          <a:blip r:embed="rId7"/>
          <a:srcRect t="3054"/>
          <a:stretch/>
        </p:blipFill>
        <p:spPr>
          <a:xfrm>
            <a:off x="1478971" y="3261360"/>
            <a:ext cx="5342778" cy="2993450"/>
          </a:xfrm>
          <a:prstGeom prst="rect">
            <a:avLst/>
          </a:prstGeom>
        </p:spPr>
      </p:pic>
      <p:pic>
        <p:nvPicPr>
          <p:cNvPr id="14" name="Picture 13">
            <a:extLst>
              <a:ext uri="{FF2B5EF4-FFF2-40B4-BE49-F238E27FC236}">
                <a16:creationId xmlns:a16="http://schemas.microsoft.com/office/drawing/2014/main" id="{B9EA38BA-00BC-F66E-15B6-91D0E62995B4}"/>
              </a:ext>
            </a:extLst>
          </p:cNvPr>
          <p:cNvPicPr>
            <a:picLocks noChangeAspect="1"/>
          </p:cNvPicPr>
          <p:nvPr/>
        </p:nvPicPr>
        <p:blipFill rotWithShape="1">
          <a:blip r:embed="rId7"/>
          <a:srcRect l="32600" t="-1378" r="25564" b="95568"/>
          <a:stretch/>
        </p:blipFill>
        <p:spPr>
          <a:xfrm>
            <a:off x="2721201" y="3071646"/>
            <a:ext cx="2858318" cy="229404"/>
          </a:xfrm>
          <a:prstGeom prst="rect">
            <a:avLst/>
          </a:prstGeom>
        </p:spPr>
      </p:pic>
    </p:spTree>
    <p:extLst>
      <p:ext uri="{BB962C8B-B14F-4D97-AF65-F5344CB8AC3E}">
        <p14:creationId xmlns:p14="http://schemas.microsoft.com/office/powerpoint/2010/main" val="279981705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18743</TotalTime>
  <Words>1356</Words>
  <Application>Microsoft Office PowerPoint</Application>
  <PresentationFormat>Widescreen</PresentationFormat>
  <Paragraphs>125</Paragraphs>
  <Slides>13</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Söhne</vt:lpstr>
      <vt:lpstr>Wingdings</vt:lpstr>
      <vt:lpstr>Metropolitan</vt:lpstr>
      <vt:lpstr>PowerPoint Presentation</vt:lpstr>
      <vt:lpstr>PowerPoint Presentation</vt:lpstr>
      <vt:lpstr>PowerPoint Presentation</vt:lpstr>
      <vt:lpstr>PowerPoint Presentation</vt:lpstr>
      <vt:lpstr>METHODS AND RESULTS</vt:lpstr>
      <vt:lpstr>DATA COLLECTION &amp; PROCESSING</vt:lpstr>
      <vt:lpstr>DATA SUMMARY</vt:lpstr>
      <vt:lpstr>AQ Vs Distance from Roads</vt:lpstr>
      <vt:lpstr>Impact of Social Vulnerability Index</vt:lpstr>
      <vt:lpstr>Influence of Anomalous Weather Events</vt:lpstr>
      <vt:lpstr>CONCLUSION</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RADIUS GAGE</dc:title>
  <dc:creator>DELL</dc:creator>
  <cp:lastModifiedBy>Altaf Ali Siyal</cp:lastModifiedBy>
  <cp:revision>1370</cp:revision>
  <dcterms:created xsi:type="dcterms:W3CDTF">2017-07-25T17:04:02Z</dcterms:created>
  <dcterms:modified xsi:type="dcterms:W3CDTF">2024-05-17T18:04:32Z</dcterms:modified>
</cp:coreProperties>
</file>